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353" r:id="rId5"/>
    <p:sldId id="354" r:id="rId6"/>
    <p:sldId id="365" r:id="rId7"/>
    <p:sldId id="395" r:id="rId8"/>
    <p:sldId id="403" r:id="rId9"/>
    <p:sldId id="405" r:id="rId10"/>
    <p:sldId id="368" r:id="rId11"/>
    <p:sldId id="370" r:id="rId12"/>
    <p:sldId id="404" r:id="rId13"/>
    <p:sldId id="412" r:id="rId14"/>
    <p:sldId id="402" r:id="rId15"/>
    <p:sldId id="406" r:id="rId16"/>
    <p:sldId id="409" r:id="rId17"/>
    <p:sldId id="407" r:id="rId18"/>
    <p:sldId id="414" r:id="rId19"/>
    <p:sldId id="413" r:id="rId20"/>
    <p:sldId id="371" r:id="rId21"/>
    <p:sldId id="390" r:id="rId22"/>
    <p:sldId id="408" r:id="rId23"/>
    <p:sldId id="379" r:id="rId24"/>
  </p:sldIdLst>
  <p:sldSz cx="9144000" cy="5143500" type="screen16x9"/>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620">
          <p15:clr>
            <a:srgbClr val="A4A3A4"/>
          </p15:clr>
        </p15:guide>
        <p15:guide id="3"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ike guenther" initials="mg" lastIdx="7" clrIdx="0">
    <p:extLst/>
  </p:cmAuthor>
  <p:cmAuthor id="2" name="Claus Weber" initials="TK" lastIdx="3" clrIdx="1">
    <p:extLst/>
  </p:cmAuthor>
  <p:cmAuthor id="3" name="iMac" initials="I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241"/>
    <a:srgbClr val="FF00FF"/>
    <a:srgbClr val="003955"/>
    <a:srgbClr val="008AA6"/>
    <a:srgbClr val="8F8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5" autoAdjust="0"/>
    <p:restoredTop sz="97287" autoAdjust="0"/>
  </p:normalViewPr>
  <p:slideViewPr>
    <p:cSldViewPr showGuides="1">
      <p:cViewPr varScale="1">
        <p:scale>
          <a:sx n="149" d="100"/>
          <a:sy n="149" d="100"/>
        </p:scale>
        <p:origin x="498" y="126"/>
      </p:cViewPr>
      <p:guideLst>
        <p:guide orient="horz" pos="162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122" d="100"/>
          <a:sy n="122" d="100"/>
        </p:scale>
        <p:origin x="390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Tabelle1!$B$1</c:f>
              <c:strCache>
                <c:ptCount val="1"/>
                <c:pt idx="0">
                  <c:v>Prozentualer Anteil</c:v>
                </c:pt>
              </c:strCache>
            </c:strRef>
          </c:tx>
          <c:spPr>
            <a:effectLst/>
          </c:spPr>
          <c:dPt>
            <c:idx val="0"/>
            <c:bubble3D val="0"/>
            <c:spPr>
              <a:solidFill>
                <a:schemeClr val="accent1"/>
              </a:solidFill>
              <a:effectLst/>
            </c:spPr>
            <c:extLst xmlns:c16r2="http://schemas.microsoft.com/office/drawing/2015/06/chart">
              <c:ext xmlns:c16="http://schemas.microsoft.com/office/drawing/2014/chart" uri="{C3380CC4-5D6E-409C-BE32-E72D297353CC}">
                <c16:uniqueId val="{00000000-1CBF-48D4-9B35-99A13A19CCD0}"/>
              </c:ext>
            </c:extLst>
          </c:dPt>
          <c:dPt>
            <c:idx val="1"/>
            <c:bubble3D val="0"/>
            <c:spPr>
              <a:solidFill>
                <a:schemeClr val="tx2"/>
              </a:solidFill>
              <a:effectLst/>
            </c:spPr>
            <c:extLst xmlns:c16r2="http://schemas.microsoft.com/office/drawing/2015/06/chart">
              <c:ext xmlns:c16="http://schemas.microsoft.com/office/drawing/2014/chart" uri="{C3380CC4-5D6E-409C-BE32-E72D297353CC}">
                <c16:uniqueId val="{00000001-1CBF-48D4-9B35-99A13A19CCD0}"/>
              </c:ext>
            </c:extLst>
          </c:dPt>
          <c:dLbls>
            <c:dLbl>
              <c:idx val="0"/>
              <c:layout>
                <c:manualLayout>
                  <c:x val="-5.61977867004144E-2"/>
                  <c:y val="1.8610958452952301E-2"/>
                </c:manualLayout>
              </c:layout>
              <c:tx>
                <c:rich>
                  <a:bodyPr/>
                  <a:lstStyle/>
                  <a:p>
                    <a:pPr>
                      <a:defRPr sz="1400" b="0">
                        <a:solidFill>
                          <a:schemeClr val="bg1"/>
                        </a:solidFill>
                      </a:defRPr>
                    </a:pPr>
                    <a:r>
                      <a:rPr lang="en-US" sz="1400" b="0" dirty="0">
                        <a:solidFill>
                          <a:schemeClr val="bg1"/>
                        </a:solidFill>
                      </a:rPr>
                      <a:t>86,1 %</a:t>
                    </a:r>
                  </a:p>
                </c:rich>
              </c:tx>
              <c:numFmt formatCode="0.0%" sourceLinked="0"/>
              <c:sp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0-1CBF-48D4-9B35-99A13A19CCD0}"/>
                </c:ext>
                <c:ext xmlns:c15="http://schemas.microsoft.com/office/drawing/2012/chart" uri="{CE6537A1-D6FC-4f65-9D91-7224C49458BB}">
                  <c15:layout>
                    <c:manualLayout>
                      <c:w val="0.22319910011248592"/>
                      <c:h val="7.333543637858253E-2"/>
                    </c:manualLayout>
                  </c15:layout>
                </c:ext>
              </c:extLst>
            </c:dLbl>
            <c:dLbl>
              <c:idx val="1"/>
              <c:layout>
                <c:manualLayout>
                  <c:x val="-0.14695077149155"/>
                  <c:y val="-0.104258303147681"/>
                </c:manualLayout>
              </c:layout>
              <c:tx>
                <c:rich>
                  <a:bodyPr/>
                  <a:lstStyle/>
                  <a:p>
                    <a:pPr>
                      <a:defRPr sz="1400" b="0">
                        <a:solidFill>
                          <a:schemeClr val="tx1"/>
                        </a:solidFill>
                      </a:defRPr>
                    </a:pPr>
                    <a:r>
                      <a:rPr lang="en-US" sz="1400" b="0" dirty="0">
                        <a:solidFill>
                          <a:schemeClr val="tx1"/>
                        </a:solidFill>
                      </a:rPr>
                      <a:t>10,7 %</a:t>
                    </a:r>
                  </a:p>
                </c:rich>
              </c:tx>
              <c:numFmt formatCode="0.0%" sourceLinked="0"/>
              <c:sp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1CBF-48D4-9B35-99A13A19CCD0}"/>
                </c:ext>
                <c:ext xmlns:c15="http://schemas.microsoft.com/office/drawing/2012/chart" uri="{CE6537A1-D6FC-4f65-9D91-7224C49458BB}"/>
              </c:extLst>
            </c:dLbl>
            <c:dLbl>
              <c:idx val="2"/>
              <c:layout>
                <c:manualLayout>
                  <c:x val="1.4695077149154899E-2"/>
                  <c:y val="-0.14320944545077599"/>
                </c:manualLayout>
              </c:layout>
              <c:tx>
                <c:rich>
                  <a:bodyPr/>
                  <a:lstStyle/>
                  <a:p>
                    <a:r>
                      <a:rPr lang="en-US" sz="1400" dirty="0"/>
                      <a:t>3,2 %</a:t>
                    </a:r>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2-1CBF-48D4-9B35-99A13A19CCD0}"/>
                </c:ext>
                <c:ext xmlns:c15="http://schemas.microsoft.com/office/drawing/2012/chart" uri="{CE6537A1-D6FC-4f65-9D91-7224C49458BB}"/>
              </c:extLst>
            </c:dLbl>
            <c:numFmt formatCode="0.0%" sourceLinked="0"/>
            <c:spPr>
              <a:noFill/>
              <a:ln>
                <a:noFill/>
              </a:ln>
              <a:effectLst/>
            </c:spPr>
            <c:txPr>
              <a:bodyPr/>
              <a:lstStyle/>
              <a:p>
                <a:pPr>
                  <a:defRPr sz="1400" b="0">
                    <a:solidFill>
                      <a:schemeClr val="tx1"/>
                    </a:solidFill>
                  </a:defRPr>
                </a:pPr>
                <a:endParaRPr lang="de-DE"/>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Tabelle1!$A$2:$A$4</c:f>
              <c:strCache>
                <c:ptCount val="3"/>
                <c:pt idx="0">
                  <c:v>GKV</c:v>
                </c:pt>
                <c:pt idx="1">
                  <c:v>PKV</c:v>
                </c:pt>
                <c:pt idx="2">
                  <c:v>Sonstige</c:v>
                </c:pt>
              </c:strCache>
            </c:strRef>
          </c:cat>
          <c:val>
            <c:numRef>
              <c:f>Tabelle1!$B$2:$B$4</c:f>
              <c:numCache>
                <c:formatCode>General</c:formatCode>
                <c:ptCount val="3"/>
                <c:pt idx="0">
                  <c:v>86.6</c:v>
                </c:pt>
                <c:pt idx="1">
                  <c:v>11.1</c:v>
                </c:pt>
                <c:pt idx="2">
                  <c:v>2.2999999999999998</c:v>
                </c:pt>
              </c:numCache>
            </c:numRef>
          </c:val>
          <c:extLst xmlns:c16r2="http://schemas.microsoft.com/office/drawing/2015/06/chart">
            <c:ext xmlns:c16="http://schemas.microsoft.com/office/drawing/2014/chart" uri="{C3380CC4-5D6E-409C-BE32-E72D297353CC}">
              <c16:uniqueId val="{00000003-1CBF-48D4-9B35-99A13A19CCD0}"/>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22296358669451999"/>
          <c:y val="0.81429581381568505"/>
          <c:w val="0.55227433713642904"/>
          <c:h val="8.5833675574187598E-2"/>
        </c:manualLayout>
      </c:layout>
      <c:overlay val="0"/>
      <c:txPr>
        <a:bodyPr/>
        <a:lstStyle/>
        <a:p>
          <a:pPr>
            <a:defRPr sz="1200"/>
          </a:pPr>
          <a:endParaRPr lang="de-DE"/>
        </a:p>
      </c:txPr>
    </c:legend>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B39F029-59DD-4765-9DCC-BFCCE11E00E3}" type="datetimeFigureOut">
              <a:rPr lang="de-DE" smtClean="0"/>
              <a:t>06.10.2021</a:t>
            </a:fld>
            <a:endParaRPr lang="de-DE" dirty="0"/>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2BFEE66-2422-4967-8F55-6B7B100D97CC}" type="slidenum">
              <a:rPr lang="de-DE" smtClean="0"/>
              <a:t>‹Nr.›</a:t>
            </a:fld>
            <a:endParaRPr lang="de-DE" dirty="0"/>
          </a:p>
        </p:txBody>
      </p:sp>
    </p:spTree>
    <p:extLst>
      <p:ext uri="{BB962C8B-B14F-4D97-AF65-F5344CB8AC3E}">
        <p14:creationId xmlns:p14="http://schemas.microsoft.com/office/powerpoint/2010/main" val="139823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31218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312183"/>
          </a:xfrm>
          <a:prstGeom prst="rect">
            <a:avLst/>
          </a:prstGeom>
        </p:spPr>
        <p:txBody>
          <a:bodyPr vert="horz" lIns="91440" tIns="45720" rIns="91440" bIns="45720" rtlCol="0"/>
          <a:lstStyle>
            <a:lvl1pPr algn="r">
              <a:defRPr sz="1200"/>
            </a:lvl1pPr>
          </a:lstStyle>
          <a:p>
            <a:fld id="{EDF6B40E-ABBC-4A3D-8312-55AF854DD757}" type="datetimeFigureOut">
              <a:rPr lang="de-DE" smtClean="0"/>
              <a:t>06.10.2021</a:t>
            </a:fld>
            <a:endParaRPr lang="de-DE" dirty="0"/>
          </a:p>
        </p:txBody>
      </p:sp>
      <p:sp>
        <p:nvSpPr>
          <p:cNvPr id="4" name="Folienbildplatzhalter 3"/>
          <p:cNvSpPr>
            <a:spLocks noGrp="1" noRot="1" noChangeAspect="1"/>
          </p:cNvSpPr>
          <p:nvPr>
            <p:ph type="sldImg" idx="2"/>
          </p:nvPr>
        </p:nvSpPr>
        <p:spPr>
          <a:xfrm>
            <a:off x="944563" y="508000"/>
            <a:ext cx="4862512" cy="2735263"/>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72479" y="3517715"/>
            <a:ext cx="5852717" cy="5863776"/>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616041"/>
            <a:ext cx="2945659" cy="31046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616041"/>
            <a:ext cx="2945659" cy="310460"/>
          </a:xfrm>
          <a:prstGeom prst="rect">
            <a:avLst/>
          </a:prstGeom>
        </p:spPr>
        <p:txBody>
          <a:bodyPr vert="horz" lIns="91440" tIns="45720" rIns="91440" bIns="45720" rtlCol="0" anchor="b"/>
          <a:lstStyle>
            <a:lvl1pPr algn="r">
              <a:defRPr sz="1200"/>
            </a:lvl1pPr>
          </a:lstStyle>
          <a:p>
            <a:fld id="{27E0B87D-F4F9-48AA-8521-22CA78983692}" type="slidenum">
              <a:rPr lang="de-DE" smtClean="0"/>
              <a:t>‹Nr.›</a:t>
            </a:fld>
            <a:endParaRPr lang="de-DE" dirty="0"/>
          </a:p>
        </p:txBody>
      </p:sp>
    </p:spTree>
    <p:extLst>
      <p:ext uri="{BB962C8B-B14F-4D97-AF65-F5344CB8AC3E}">
        <p14:creationId xmlns:p14="http://schemas.microsoft.com/office/powerpoint/2010/main" val="2247959987"/>
      </p:ext>
    </p:extLst>
  </p:cSld>
  <p:clrMap bg1="lt1" tx1="dk1" bg2="lt2" tx2="dk2" accent1="accent1" accent2="accent2" accent3="accent3" accent4="accent4" accent5="accent5" accent6="accent6" hlink="hlink" folHlink="folHlink"/>
  <p:notesStyle>
    <a:lvl1pPr marL="182563" indent="-182563" algn="l" defTabSz="914400" rtl="0" eaLnBrk="1" latinLnBrk="0" hangingPunct="1">
      <a:buClrTx/>
      <a:buFont typeface="Wingdings" panose="05000000000000000000" pitchFamily="2" charset="2"/>
      <a:buChar char="§"/>
      <a:defRPr sz="1400" kern="1200">
        <a:solidFill>
          <a:schemeClr val="tx1"/>
        </a:solidFill>
        <a:latin typeface="+mn-lt"/>
        <a:ea typeface="+mn-ea"/>
        <a:cs typeface="+mn-cs"/>
      </a:defRPr>
    </a:lvl1pPr>
    <a:lvl2pPr marL="355600" indent="-173038" algn="l" defTabSz="914400" rtl="0" eaLnBrk="1" latinLnBrk="0" hangingPunct="1">
      <a:buClrTx/>
      <a:buFont typeface="Wingdings" panose="05000000000000000000" pitchFamily="2" charset="2"/>
      <a:buChar char="§"/>
      <a:defRPr sz="1400" kern="1200">
        <a:solidFill>
          <a:schemeClr val="tx1"/>
        </a:solidFill>
        <a:latin typeface="+mn-lt"/>
        <a:ea typeface="+mn-ea"/>
        <a:cs typeface="+mn-cs"/>
      </a:defRPr>
    </a:lvl2pPr>
    <a:lvl3pPr marL="539750" indent="-184150" algn="l" defTabSz="914400" rtl="0" eaLnBrk="1" latinLnBrk="0" hangingPunct="1">
      <a:buClrTx/>
      <a:buFont typeface="Wingdings" panose="05000000000000000000" pitchFamily="2" charset="2"/>
      <a:buChar char="§"/>
      <a:defRPr sz="1400" kern="1200">
        <a:solidFill>
          <a:schemeClr val="tx1"/>
        </a:solidFill>
        <a:latin typeface="+mn-lt"/>
        <a:ea typeface="+mn-ea"/>
        <a:cs typeface="+mn-cs"/>
      </a:defRPr>
    </a:lvl3pPr>
    <a:lvl4pPr marL="722313" indent="-182563" algn="l" defTabSz="914400" rtl="0" eaLnBrk="1" latinLnBrk="0" hangingPunct="1">
      <a:buClrTx/>
      <a:buFont typeface="Wingdings" panose="05000000000000000000" pitchFamily="2" charset="2"/>
      <a:buChar char="§"/>
      <a:defRPr sz="1400" kern="1200">
        <a:solidFill>
          <a:schemeClr val="tx1"/>
        </a:solidFill>
        <a:latin typeface="+mn-lt"/>
        <a:ea typeface="+mn-ea"/>
        <a:cs typeface="+mn-cs"/>
      </a:defRPr>
    </a:lvl4pPr>
    <a:lvl5pPr marL="895350" indent="-173038" algn="l" defTabSz="914400" rtl="0" eaLnBrk="1" latinLnBrk="0" hangingPunct="1">
      <a:buClrTx/>
      <a:buFont typeface="Wingdings" panose="05000000000000000000" pitchFamily="2" charset="2"/>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solidFill>
                  <a:prstClr val="black"/>
                </a:solidFill>
              </a:rPr>
              <a:pPr/>
              <a:t>1</a:t>
            </a:fld>
            <a:endParaRPr lang="de-DE" dirty="0">
              <a:solidFill>
                <a:prstClr val="black"/>
              </a:solidFill>
            </a:endParaRPr>
          </a:p>
        </p:txBody>
      </p:sp>
    </p:spTree>
    <p:extLst>
      <p:ext uri="{BB962C8B-B14F-4D97-AF65-F5344CB8AC3E}">
        <p14:creationId xmlns:p14="http://schemas.microsoft.com/office/powerpoint/2010/main" val="238209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t>18</a:t>
            </a:fld>
            <a:endParaRPr lang="de-DE" dirty="0"/>
          </a:p>
        </p:txBody>
      </p:sp>
    </p:spTree>
    <p:extLst>
      <p:ext uri="{BB962C8B-B14F-4D97-AF65-F5344CB8AC3E}">
        <p14:creationId xmlns:p14="http://schemas.microsoft.com/office/powerpoint/2010/main" val="332322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t>19</a:t>
            </a:fld>
            <a:endParaRPr lang="de-DE" dirty="0"/>
          </a:p>
        </p:txBody>
      </p:sp>
    </p:spTree>
    <p:extLst>
      <p:ext uri="{BB962C8B-B14F-4D97-AF65-F5344CB8AC3E}">
        <p14:creationId xmlns:p14="http://schemas.microsoft.com/office/powerpoint/2010/main" val="428111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solidFill>
                  <a:prstClr val="black"/>
                </a:solidFill>
              </a:rPr>
              <a:pPr/>
              <a:t>20</a:t>
            </a:fld>
            <a:endParaRPr lang="de-DE" dirty="0">
              <a:solidFill>
                <a:prstClr val="black"/>
              </a:solidFill>
            </a:endParaRPr>
          </a:p>
        </p:txBody>
      </p:sp>
    </p:spTree>
    <p:extLst>
      <p:ext uri="{BB962C8B-B14F-4D97-AF65-F5344CB8AC3E}">
        <p14:creationId xmlns:p14="http://schemas.microsoft.com/office/powerpoint/2010/main" val="383531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t>2</a:t>
            </a:fld>
            <a:endParaRPr lang="de-DE" dirty="0"/>
          </a:p>
        </p:txBody>
      </p:sp>
    </p:spTree>
    <p:extLst>
      <p:ext uri="{BB962C8B-B14F-4D97-AF65-F5344CB8AC3E}">
        <p14:creationId xmlns:p14="http://schemas.microsoft.com/office/powerpoint/2010/main" val="3396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solidFill>
                  <a:prstClr val="black"/>
                </a:solidFill>
              </a:rPr>
              <a:pPr/>
              <a:t>3</a:t>
            </a:fld>
            <a:endParaRPr lang="de-DE" dirty="0">
              <a:solidFill>
                <a:prstClr val="black"/>
              </a:solidFill>
            </a:endParaRPr>
          </a:p>
        </p:txBody>
      </p:sp>
    </p:spTree>
    <p:extLst>
      <p:ext uri="{BB962C8B-B14F-4D97-AF65-F5344CB8AC3E}">
        <p14:creationId xmlns:p14="http://schemas.microsoft.com/office/powerpoint/2010/main" val="33213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t>4</a:t>
            </a:fld>
            <a:endParaRPr lang="de-DE" dirty="0"/>
          </a:p>
        </p:txBody>
      </p:sp>
    </p:spTree>
    <p:extLst>
      <p:ext uri="{BB962C8B-B14F-4D97-AF65-F5344CB8AC3E}">
        <p14:creationId xmlns:p14="http://schemas.microsoft.com/office/powerpoint/2010/main" val="37844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t>7</a:t>
            </a:fld>
            <a:endParaRPr lang="de-DE" dirty="0"/>
          </a:p>
        </p:txBody>
      </p:sp>
    </p:spTree>
    <p:extLst>
      <p:ext uri="{BB962C8B-B14F-4D97-AF65-F5344CB8AC3E}">
        <p14:creationId xmlns:p14="http://schemas.microsoft.com/office/powerpoint/2010/main" val="6807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t>8</a:t>
            </a:fld>
            <a:endParaRPr lang="de-DE" dirty="0"/>
          </a:p>
        </p:txBody>
      </p:sp>
    </p:spTree>
    <p:extLst>
      <p:ext uri="{BB962C8B-B14F-4D97-AF65-F5344CB8AC3E}">
        <p14:creationId xmlns:p14="http://schemas.microsoft.com/office/powerpoint/2010/main" val="126019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t>11</a:t>
            </a:fld>
            <a:endParaRPr lang="de-DE" dirty="0"/>
          </a:p>
        </p:txBody>
      </p:sp>
    </p:spTree>
    <p:extLst>
      <p:ext uri="{BB962C8B-B14F-4D97-AF65-F5344CB8AC3E}">
        <p14:creationId xmlns:p14="http://schemas.microsoft.com/office/powerpoint/2010/main" val="156945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t>15</a:t>
            </a:fld>
            <a:endParaRPr lang="de-DE" dirty="0"/>
          </a:p>
        </p:txBody>
      </p:sp>
    </p:spTree>
    <p:extLst>
      <p:ext uri="{BB962C8B-B14F-4D97-AF65-F5344CB8AC3E}">
        <p14:creationId xmlns:p14="http://schemas.microsoft.com/office/powerpoint/2010/main" val="8167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6813" y="468313"/>
            <a:ext cx="4476750" cy="25193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E0B87D-F4F9-48AA-8521-22CA78983692}" type="slidenum">
              <a:rPr lang="de-DE" smtClean="0">
                <a:solidFill>
                  <a:prstClr val="black"/>
                </a:solidFill>
              </a:rPr>
              <a:pPr/>
              <a:t>17</a:t>
            </a:fld>
            <a:endParaRPr lang="de-DE" dirty="0">
              <a:solidFill>
                <a:prstClr val="black"/>
              </a:solidFill>
            </a:endParaRPr>
          </a:p>
        </p:txBody>
      </p:sp>
    </p:spTree>
    <p:extLst>
      <p:ext uri="{BB962C8B-B14F-4D97-AF65-F5344CB8AC3E}">
        <p14:creationId xmlns:p14="http://schemas.microsoft.com/office/powerpoint/2010/main" val="3792688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Ref idx="1001">
        <a:schemeClr val="bg1"/>
      </p:bgRef>
    </p:bg>
    <p:spTree>
      <p:nvGrpSpPr>
        <p:cNvPr id="1" name=""/>
        <p:cNvGrpSpPr/>
        <p:nvPr/>
      </p:nvGrpSpPr>
      <p:grpSpPr>
        <a:xfrm>
          <a:off x="0" y="0"/>
          <a:ext cx="0" cy="0"/>
          <a:chOff x="0" y="0"/>
          <a:chExt cx="0" cy="0"/>
        </a:xfrm>
      </p:grpSpPr>
      <p:sp>
        <p:nvSpPr>
          <p:cNvPr id="11" name="Bildplatzhalter 6"/>
          <p:cNvSpPr>
            <a:spLocks noGrp="1"/>
          </p:cNvSpPr>
          <p:nvPr>
            <p:ph type="pic" sz="quarter" idx="14" hasCustomPrompt="1"/>
          </p:nvPr>
        </p:nvSpPr>
        <p:spPr>
          <a:xfrm>
            <a:off x="0" y="0"/>
            <a:ext cx="9144000" cy="5143500"/>
          </a:xfrm>
          <a:prstGeom prst="rect">
            <a:avLst/>
          </a:prstGeom>
          <a:noFill/>
        </p:spPr>
        <p:txBody>
          <a:bodyPr anchor="ctr" anchorCtr="0"/>
          <a:lstStyle>
            <a:lvl1pPr marL="0" indent="0" algn="ctr">
              <a:buNone/>
              <a:defRPr baseline="0"/>
            </a:lvl1pPr>
          </a:lstStyle>
          <a:p>
            <a:r>
              <a:rPr lang="de-DE" dirty="0"/>
              <a:t>Bei Bedarf hier Bild einfügen</a:t>
            </a:r>
          </a:p>
          <a:p>
            <a:endParaRPr lang="de-DE" dirty="0"/>
          </a:p>
        </p:txBody>
      </p:sp>
      <p:sp>
        <p:nvSpPr>
          <p:cNvPr id="2" name="Titel 1"/>
          <p:cNvSpPr>
            <a:spLocks noGrp="1"/>
          </p:cNvSpPr>
          <p:nvPr userDrawn="1">
            <p:ph type="ctrTitle" hasCustomPrompt="1"/>
          </p:nvPr>
        </p:nvSpPr>
        <p:spPr>
          <a:xfrm>
            <a:off x="4824413" y="865187"/>
            <a:ext cx="3453448" cy="3887788"/>
          </a:xfrm>
          <a:solidFill>
            <a:srgbClr val="454543">
              <a:alpha val="60000"/>
            </a:srgbClr>
          </a:solidFill>
        </p:spPr>
        <p:txBody>
          <a:bodyPr lIns="432000" tIns="540000" rIns="180000" bIns="540000" anchor="t" anchorCtr="0"/>
          <a:lstStyle>
            <a:lvl1pPr algn="l">
              <a:lnSpc>
                <a:spcPct val="100000"/>
              </a:lnSpc>
              <a:defRPr sz="3200">
                <a:solidFill>
                  <a:schemeClr val="bg1"/>
                </a:solidFill>
              </a:defRPr>
            </a:lvl1pPr>
          </a:lstStyle>
          <a:p>
            <a:r>
              <a:rPr lang="de-DE" dirty="0"/>
              <a:t>Titelmaster-format durch Klicken bearbeiten</a:t>
            </a:r>
          </a:p>
        </p:txBody>
      </p:sp>
      <p:sp>
        <p:nvSpPr>
          <p:cNvPr id="3" name="Untertitel 2"/>
          <p:cNvSpPr>
            <a:spLocks noGrp="1"/>
          </p:cNvSpPr>
          <p:nvPr>
            <p:ph type="subTitle" idx="1" hasCustomPrompt="1"/>
          </p:nvPr>
        </p:nvSpPr>
        <p:spPr>
          <a:xfrm>
            <a:off x="4824413" y="4170201"/>
            <a:ext cx="3239975" cy="561789"/>
          </a:xfrm>
        </p:spPr>
        <p:txBody>
          <a:bodyPr lIns="432000" rIns="432000" anchor="t" anchorCtr="0"/>
          <a:lstStyle>
            <a:lvl1pPr marL="0" marR="0" indent="0" algn="l" defTabSz="914400" rtl="0" eaLnBrk="1" fontAlgn="auto" latinLnBrk="0" hangingPunct="1">
              <a:lnSpc>
                <a:spcPct val="100000"/>
              </a:lnSpc>
              <a:spcBef>
                <a:spcPts val="0"/>
              </a:spcBef>
              <a:spcAft>
                <a:spcPts val="0"/>
              </a:spcAft>
              <a:buClr>
                <a:srgbClr val="00A0E3"/>
              </a:buClr>
              <a:buSzTx/>
              <a:buFont typeface="Wingdings" panose="05000000000000000000" pitchFamily="2" charset="2"/>
              <a:buNone/>
              <a:tabLst/>
              <a:defRPr sz="10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914400" rtl="0" eaLnBrk="1" fontAlgn="auto" latinLnBrk="0" hangingPunct="1">
              <a:lnSpc>
                <a:spcPct val="100000"/>
              </a:lnSpc>
              <a:spcBef>
                <a:spcPts val="0"/>
              </a:spcBef>
              <a:spcAft>
                <a:spcPts val="1200"/>
              </a:spcAft>
              <a:buClr>
                <a:srgbClr val="00A0E3"/>
              </a:buClr>
              <a:buSzTx/>
              <a:buFont typeface="Wingdings" panose="05000000000000000000" pitchFamily="2" charset="2"/>
              <a:buNone/>
              <a:tabLst/>
              <a:defRPr/>
            </a:pPr>
            <a:r>
              <a:rPr lang="de-DE" dirty="0"/>
              <a:t>OrgE, Ort, Veranstaltungsdatum</a:t>
            </a:r>
          </a:p>
        </p:txBody>
      </p:sp>
      <p:sp>
        <p:nvSpPr>
          <p:cNvPr id="5" name="Textplatzhalter 4"/>
          <p:cNvSpPr>
            <a:spLocks noGrp="1"/>
          </p:cNvSpPr>
          <p:nvPr>
            <p:ph type="body" sz="quarter" idx="15" hasCustomPrompt="1"/>
          </p:nvPr>
        </p:nvSpPr>
        <p:spPr>
          <a:xfrm>
            <a:off x="7420709" y="0"/>
            <a:ext cx="1295399" cy="1295400"/>
          </a:xfrm>
          <a:blipFill>
            <a:blip r:embed="rId2"/>
            <a:stretch>
              <a:fillRect/>
            </a:stretch>
          </a:blipFill>
        </p:spPr>
        <p:txBody>
          <a:bodyPr/>
          <a:lstStyle>
            <a:lvl1pPr marL="0" indent="0">
              <a:buNone/>
              <a:defRPr sz="600"/>
            </a:lvl1pPr>
          </a:lstStyle>
          <a:p>
            <a:pPr lvl="0"/>
            <a:r>
              <a:rPr lang="de-DE" dirty="0"/>
              <a:t> </a:t>
            </a:r>
          </a:p>
        </p:txBody>
      </p:sp>
      <p:grpSp>
        <p:nvGrpSpPr>
          <p:cNvPr id="9" name="Gruppieren 8"/>
          <p:cNvGrpSpPr/>
          <p:nvPr userDrawn="1"/>
        </p:nvGrpSpPr>
        <p:grpSpPr>
          <a:xfrm>
            <a:off x="71438" y="-624920"/>
            <a:ext cx="7786469" cy="603934"/>
            <a:chOff x="71500" y="-381234"/>
            <a:chExt cx="7786469" cy="305115"/>
          </a:xfrm>
        </p:grpSpPr>
        <p:sp>
          <p:nvSpPr>
            <p:cNvPr id="10" name="TextBox 4"/>
            <p:cNvSpPr txBox="1"/>
            <p:nvPr userDrawn="1"/>
          </p:nvSpPr>
          <p:spPr>
            <a:xfrm>
              <a:off x="71500" y="-310140"/>
              <a:ext cx="7066037" cy="220411"/>
            </a:xfrm>
            <a:prstGeom prst="rect">
              <a:avLst/>
            </a:prstGeom>
            <a:noFill/>
          </p:spPr>
          <p:txBody>
            <a:bodyPr wrap="none" lIns="0" tIns="0" rIns="0" bIns="0" rtlCol="0" anchor="b">
              <a:spAutoFit/>
            </a:bodyPr>
            <a:lstStyle/>
            <a:p>
              <a:pPr>
                <a:lnSpc>
                  <a:spcPct val="105000"/>
                </a:lnSpc>
                <a:buClr>
                  <a:schemeClr val="accent1"/>
                </a:buClr>
              </a:pPr>
              <a:r>
                <a:rPr lang="de-DE" sz="900" dirty="0"/>
                <a:t>Einfügen von Bildern: Über Icon „Bild einfügen“, anschließend -&gt; Bild anordnen „in den Hintergrund“.</a:t>
              </a:r>
            </a:p>
            <a:p>
              <a:pPr>
                <a:lnSpc>
                  <a:spcPct val="105000"/>
                </a:lnSpc>
                <a:buClr>
                  <a:schemeClr val="accent1"/>
                </a:buClr>
              </a:pPr>
              <a:r>
                <a:rPr lang="de-DE" sz="900" dirty="0"/>
                <a:t>Bildposition</a:t>
              </a:r>
              <a:r>
                <a:rPr lang="de-DE" sz="900" baseline="0" dirty="0"/>
                <a:t> anpassen über: Doppelklick auf das Bild – Menüreiter Bildtools-&gt;Format-&gt; „Zuschneiden“-Symbol anklicken </a:t>
              </a:r>
              <a:endParaRPr lang="de-DE" sz="900" dirty="0"/>
            </a:p>
            <a:p>
              <a:pPr marL="0" marR="0" indent="0" algn="l" defTabSz="914400" rtl="0" eaLnBrk="1" fontAlgn="auto" latinLnBrk="0" hangingPunct="1">
                <a:lnSpc>
                  <a:spcPct val="105000"/>
                </a:lnSpc>
                <a:spcBef>
                  <a:spcPts val="0"/>
                </a:spcBef>
                <a:spcAft>
                  <a:spcPts val="0"/>
                </a:spcAft>
                <a:buClr>
                  <a:schemeClr val="accent1"/>
                </a:buClr>
                <a:buSzTx/>
                <a:buFontTx/>
                <a:buNone/>
                <a:tabLst/>
                <a:defRPr/>
              </a:pPr>
              <a:r>
                <a:rPr lang="de-DE" sz="900" dirty="0"/>
                <a:t>Titel-Textbox kann in der Größe angepasst werden. Dabei ist das Raster zu beachten (Alt+F9).</a:t>
              </a:r>
            </a:p>
          </p:txBody>
        </p:sp>
        <p:pic>
          <p:nvPicPr>
            <p:cNvPr id="12" name="Grafik 11"/>
            <p:cNvPicPr>
              <a:picLocks noChangeAspect="1"/>
            </p:cNvPicPr>
            <p:nvPr userDrawn="1"/>
          </p:nvPicPr>
          <p:blipFill>
            <a:blip r:embed="rId3"/>
            <a:stretch>
              <a:fillRect/>
            </a:stretch>
          </p:blipFill>
          <p:spPr>
            <a:xfrm>
              <a:off x="7172169" y="-381234"/>
              <a:ext cx="685800" cy="305115"/>
            </a:xfrm>
            <a:prstGeom prst="rect">
              <a:avLst/>
            </a:prstGeom>
          </p:spPr>
        </p:pic>
      </p:grpSp>
    </p:spTree>
    <p:extLst>
      <p:ext uri="{BB962C8B-B14F-4D97-AF65-F5344CB8AC3E}">
        <p14:creationId xmlns:p14="http://schemas.microsoft.com/office/powerpoint/2010/main" val="3172202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mit Zwischenüberschrift">
    <p:spTree>
      <p:nvGrpSpPr>
        <p:cNvPr id="1" name=""/>
        <p:cNvGrpSpPr/>
        <p:nvPr/>
      </p:nvGrpSpPr>
      <p:grpSpPr>
        <a:xfrm>
          <a:off x="0" y="0"/>
          <a:ext cx="0" cy="0"/>
          <a:chOff x="0" y="0"/>
          <a:chExt cx="0" cy="0"/>
        </a:xfrm>
      </p:grpSpPr>
      <p:sp>
        <p:nvSpPr>
          <p:cNvPr id="7" name="Inhaltsplatzhalter 3"/>
          <p:cNvSpPr>
            <a:spLocks noGrp="1"/>
          </p:cNvSpPr>
          <p:nvPr>
            <p:ph sz="quarter" idx="13"/>
          </p:nvPr>
        </p:nvSpPr>
        <p:spPr>
          <a:xfrm>
            <a:off x="503237" y="1728788"/>
            <a:ext cx="3996000" cy="3024186"/>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3"/>
          <p:cNvSpPr>
            <a:spLocks noGrp="1"/>
          </p:cNvSpPr>
          <p:nvPr>
            <p:ph sz="quarter" idx="15"/>
          </p:nvPr>
        </p:nvSpPr>
        <p:spPr>
          <a:xfrm>
            <a:off x="4705547" y="1728788"/>
            <a:ext cx="3996000" cy="302418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3" name="Titel 2"/>
          <p:cNvSpPr>
            <a:spLocks noGrp="1"/>
          </p:cNvSpPr>
          <p:nvPr>
            <p:ph type="title"/>
          </p:nvPr>
        </p:nvSpPr>
        <p:spPr/>
        <p:txBody>
          <a:bodyPr/>
          <a:lstStyle/>
          <a:p>
            <a:r>
              <a:rPr lang="de-DE"/>
              <a:t>Titelmasterformat durch Klicken bearbeiten</a:t>
            </a:r>
          </a:p>
        </p:txBody>
      </p:sp>
      <p:sp>
        <p:nvSpPr>
          <p:cNvPr id="4" name="Textplatzhalter 3">
            <a:extLst>
              <a:ext uri="{FF2B5EF4-FFF2-40B4-BE49-F238E27FC236}">
                <a16:creationId xmlns:a16="http://schemas.microsoft.com/office/drawing/2014/main" xmlns="" id="{D3DAED85-10E4-42C8-9F07-E95E111B935C}"/>
              </a:ext>
            </a:extLst>
          </p:cNvPr>
          <p:cNvSpPr>
            <a:spLocks noGrp="1"/>
          </p:cNvSpPr>
          <p:nvPr>
            <p:ph type="body" sz="quarter" idx="17" hasCustomPrompt="1"/>
          </p:nvPr>
        </p:nvSpPr>
        <p:spPr>
          <a:xfrm>
            <a:off x="504667" y="1295400"/>
            <a:ext cx="3994570" cy="344417"/>
          </a:xfrm>
          <a:solidFill>
            <a:schemeClr val="accent5"/>
          </a:solidFill>
        </p:spPr>
        <p:txBody>
          <a:bodyPr lIns="90000" tIns="46800" rIns="90000" bIns="46800" anchor="ctr"/>
          <a:lstStyle>
            <a:lvl1pPr marL="0" indent="0">
              <a:buNone/>
              <a:defRPr>
                <a:solidFill>
                  <a:schemeClr val="bg1"/>
                </a:solidFill>
              </a:defRPr>
            </a:lvl1pPr>
          </a:lstStyle>
          <a:p>
            <a:pPr lvl="0"/>
            <a:r>
              <a:rPr lang="de-DE" dirty="0"/>
              <a:t>Zwischenüberschrift</a:t>
            </a:r>
          </a:p>
        </p:txBody>
      </p:sp>
      <p:sp>
        <p:nvSpPr>
          <p:cNvPr id="10" name="Textplatzhalter 3">
            <a:extLst>
              <a:ext uri="{FF2B5EF4-FFF2-40B4-BE49-F238E27FC236}">
                <a16:creationId xmlns:a16="http://schemas.microsoft.com/office/drawing/2014/main" xmlns="" id="{CACDF14B-8D1F-44A8-B3FA-F9E374D11ED8}"/>
              </a:ext>
            </a:extLst>
          </p:cNvPr>
          <p:cNvSpPr>
            <a:spLocks noGrp="1"/>
          </p:cNvSpPr>
          <p:nvPr>
            <p:ph type="body" sz="quarter" idx="18" hasCustomPrompt="1"/>
          </p:nvPr>
        </p:nvSpPr>
        <p:spPr>
          <a:xfrm>
            <a:off x="4705547" y="1295400"/>
            <a:ext cx="4006653" cy="344417"/>
          </a:xfrm>
          <a:solidFill>
            <a:schemeClr val="accent5"/>
          </a:solidFill>
        </p:spPr>
        <p:txBody>
          <a:bodyPr lIns="90000" tIns="46800" rIns="90000" bIns="46800" anchor="ctr"/>
          <a:lstStyle>
            <a:lvl1pPr marL="0" indent="0">
              <a:buNone/>
              <a:defRPr>
                <a:solidFill>
                  <a:schemeClr val="bg1"/>
                </a:solidFill>
              </a:defRPr>
            </a:lvl1pPr>
          </a:lstStyle>
          <a:p>
            <a:pPr lvl="0"/>
            <a:r>
              <a:rPr lang="de-DE" dirty="0"/>
              <a:t>Zwischenüberschrift</a:t>
            </a:r>
          </a:p>
        </p:txBody>
      </p:sp>
    </p:spTree>
    <p:extLst>
      <p:ext uri="{BB962C8B-B14F-4D97-AF65-F5344CB8AC3E}">
        <p14:creationId xmlns:p14="http://schemas.microsoft.com/office/powerpoint/2010/main" val="696385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ein hohes Bi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503238" y="4931058"/>
            <a:ext cx="5436000" cy="138829"/>
          </a:xfrm>
        </p:spPr>
        <p:txBody>
          <a:bodyPr/>
          <a:lstStyle/>
          <a:p>
            <a:r>
              <a:rPr lang="en-US"/>
              <a:t>Welcome to Germany – good things to know, OrgE, Datum</a:t>
            </a:r>
            <a:endParaRPr lang="de-DE" dirty="0"/>
          </a:p>
        </p:txBody>
      </p:sp>
      <p:sp>
        <p:nvSpPr>
          <p:cNvPr id="7" name="Bildplatzhalter 6"/>
          <p:cNvSpPr>
            <a:spLocks noGrp="1"/>
          </p:cNvSpPr>
          <p:nvPr>
            <p:ph type="pic" sz="quarter" idx="14" hasCustomPrompt="1"/>
          </p:nvPr>
        </p:nvSpPr>
        <p:spPr>
          <a:xfrm>
            <a:off x="6119812" y="1295399"/>
            <a:ext cx="3024188" cy="3848101"/>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6" name="Inhaltsplatzhalter 3"/>
          <p:cNvSpPr>
            <a:spLocks noGrp="1"/>
          </p:cNvSpPr>
          <p:nvPr>
            <p:ph sz="quarter" idx="13"/>
          </p:nvPr>
        </p:nvSpPr>
        <p:spPr>
          <a:xfrm>
            <a:off x="503238" y="1295399"/>
            <a:ext cx="5400000" cy="3457575"/>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32766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xt, ein Bild ">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7" name="Bildplatzhalter 6"/>
          <p:cNvSpPr>
            <a:spLocks noGrp="1"/>
          </p:cNvSpPr>
          <p:nvPr>
            <p:ph type="pic" sz="quarter" idx="14" hasCustomPrompt="1"/>
          </p:nvPr>
        </p:nvSpPr>
        <p:spPr>
          <a:xfrm>
            <a:off x="6119812" y="1295399"/>
            <a:ext cx="3024188" cy="3457575"/>
          </a:xfrm>
          <a:noFill/>
        </p:spPr>
        <p:txBody>
          <a:bodyPr anchor="ctr" anchorCtr="0"/>
          <a:lstStyle>
            <a:lvl1pPr marL="0" indent="0" algn="ctr">
              <a:buFont typeface="Arial" panose="020B0604020202020204" pitchFamily="34" charset="0"/>
              <a:buNone/>
              <a:defRPr/>
            </a:lvl1pPr>
          </a:lstStyle>
          <a:p>
            <a:r>
              <a:rPr lang="de-DE" dirty="0"/>
              <a:t>Bild einfügen</a:t>
            </a:r>
          </a:p>
        </p:txBody>
      </p:sp>
      <p:sp>
        <p:nvSpPr>
          <p:cNvPr id="6" name="Inhaltsplatzhalter 3"/>
          <p:cNvSpPr>
            <a:spLocks noGrp="1"/>
          </p:cNvSpPr>
          <p:nvPr>
            <p:ph sz="quarter" idx="13"/>
          </p:nvPr>
        </p:nvSpPr>
        <p:spPr>
          <a:xfrm>
            <a:off x="503238" y="1295399"/>
            <a:ext cx="5400910" cy="345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072465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xt, ein Objekt">
    <p:spTree>
      <p:nvGrpSpPr>
        <p:cNvPr id="1" name=""/>
        <p:cNvGrpSpPr/>
        <p:nvPr/>
      </p:nvGrpSpPr>
      <p:grpSpPr>
        <a:xfrm>
          <a:off x="0" y="0"/>
          <a:ext cx="0" cy="0"/>
          <a:chOff x="0" y="0"/>
          <a:chExt cx="0" cy="0"/>
        </a:xfrm>
      </p:grpSpPr>
      <p:sp>
        <p:nvSpPr>
          <p:cNvPr id="7" name="Inhaltsplatzhalter 3"/>
          <p:cNvSpPr>
            <a:spLocks noGrp="1"/>
          </p:cNvSpPr>
          <p:nvPr>
            <p:ph sz="quarter" idx="16"/>
          </p:nvPr>
        </p:nvSpPr>
        <p:spPr>
          <a:xfrm>
            <a:off x="6119813" y="1295399"/>
            <a:ext cx="2592388" cy="345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6" name="Inhaltsplatzhalter 3"/>
          <p:cNvSpPr>
            <a:spLocks noGrp="1"/>
          </p:cNvSpPr>
          <p:nvPr>
            <p:ph sz="quarter" idx="13"/>
          </p:nvPr>
        </p:nvSpPr>
        <p:spPr>
          <a:xfrm>
            <a:off x="503238" y="1295399"/>
            <a:ext cx="5400910" cy="345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00960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xt, Zwei Bilder">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7" name="Bildplatzhalter 6"/>
          <p:cNvSpPr>
            <a:spLocks noGrp="1"/>
          </p:cNvSpPr>
          <p:nvPr>
            <p:ph type="pic" sz="quarter" idx="14" hasCustomPrompt="1"/>
          </p:nvPr>
        </p:nvSpPr>
        <p:spPr>
          <a:xfrm>
            <a:off x="6119813" y="2520187"/>
            <a:ext cx="2592388" cy="2232787"/>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9" name="Bildplatzhalter 6"/>
          <p:cNvSpPr>
            <a:spLocks noGrp="1"/>
          </p:cNvSpPr>
          <p:nvPr>
            <p:ph type="pic" sz="quarter" idx="15" hasCustomPrompt="1"/>
          </p:nvPr>
        </p:nvSpPr>
        <p:spPr>
          <a:xfrm>
            <a:off x="6119813" y="1295399"/>
            <a:ext cx="2592388" cy="1008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10" name="Inhaltsplatzhalter 3"/>
          <p:cNvSpPr>
            <a:spLocks noGrp="1"/>
          </p:cNvSpPr>
          <p:nvPr>
            <p:ph sz="quarter" idx="13"/>
          </p:nvPr>
        </p:nvSpPr>
        <p:spPr>
          <a:xfrm>
            <a:off x="503238" y="1295399"/>
            <a:ext cx="5400910" cy="345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095006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xt, Drei Bilder">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7" name="Bildplatzhalter 6"/>
          <p:cNvSpPr>
            <a:spLocks noGrp="1"/>
          </p:cNvSpPr>
          <p:nvPr>
            <p:ph type="pic" sz="quarter" idx="14" hasCustomPrompt="1"/>
          </p:nvPr>
        </p:nvSpPr>
        <p:spPr>
          <a:xfrm>
            <a:off x="6119813" y="2520187"/>
            <a:ext cx="2592387" cy="1008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9" name="Bildplatzhalter 6"/>
          <p:cNvSpPr>
            <a:spLocks noGrp="1"/>
          </p:cNvSpPr>
          <p:nvPr>
            <p:ph type="pic" sz="quarter" idx="15" hasCustomPrompt="1"/>
          </p:nvPr>
        </p:nvSpPr>
        <p:spPr>
          <a:xfrm>
            <a:off x="6119813" y="1295399"/>
            <a:ext cx="2592388" cy="1008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10" name="Bildplatzhalter 6"/>
          <p:cNvSpPr>
            <a:spLocks noGrp="1"/>
          </p:cNvSpPr>
          <p:nvPr>
            <p:ph type="pic" sz="quarter" idx="16" hasCustomPrompt="1"/>
          </p:nvPr>
        </p:nvSpPr>
        <p:spPr>
          <a:xfrm>
            <a:off x="6119813" y="3744974"/>
            <a:ext cx="2592388" cy="1008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11" name="Inhaltsplatzhalter 3"/>
          <p:cNvSpPr>
            <a:spLocks noGrp="1"/>
          </p:cNvSpPr>
          <p:nvPr>
            <p:ph sz="quarter" idx="13"/>
          </p:nvPr>
        </p:nvSpPr>
        <p:spPr>
          <a:xfrm>
            <a:off x="503238" y="1295399"/>
            <a:ext cx="5400910" cy="345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31891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xt, ein breites Bi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7" name="Bildplatzhalter 6"/>
          <p:cNvSpPr>
            <a:spLocks noGrp="1"/>
          </p:cNvSpPr>
          <p:nvPr>
            <p:ph type="pic" sz="quarter" idx="14" hasCustomPrompt="1"/>
          </p:nvPr>
        </p:nvSpPr>
        <p:spPr>
          <a:xfrm>
            <a:off x="4716000" y="1295399"/>
            <a:ext cx="4428000" cy="3457576"/>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6" name="Inhaltsplatzhalter 3"/>
          <p:cNvSpPr>
            <a:spLocks noGrp="1"/>
          </p:cNvSpPr>
          <p:nvPr>
            <p:ph sz="quarter" idx="13"/>
          </p:nvPr>
        </p:nvSpPr>
        <p:spPr>
          <a:xfrm>
            <a:off x="503237" y="1295399"/>
            <a:ext cx="3996000" cy="345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1149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ine Zeile, ein Bild">
    <p:spTree>
      <p:nvGrpSpPr>
        <p:cNvPr id="1" name=""/>
        <p:cNvGrpSpPr/>
        <p:nvPr/>
      </p:nvGrpSpPr>
      <p:grpSpPr>
        <a:xfrm>
          <a:off x="0" y="0"/>
          <a:ext cx="0" cy="0"/>
          <a:chOff x="0" y="0"/>
          <a:chExt cx="0" cy="0"/>
        </a:xfrm>
      </p:grpSpPr>
      <p:sp>
        <p:nvSpPr>
          <p:cNvPr id="9" name="Bildplatzhalter 6"/>
          <p:cNvSpPr>
            <a:spLocks noGrp="1"/>
          </p:cNvSpPr>
          <p:nvPr>
            <p:ph type="pic" sz="quarter" idx="14" hasCustomPrompt="1"/>
          </p:nvPr>
        </p:nvSpPr>
        <p:spPr>
          <a:xfrm>
            <a:off x="503238" y="1295400"/>
            <a:ext cx="8640762" cy="38481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3" name="Titel 2"/>
          <p:cNvSpPr>
            <a:spLocks noGrp="1"/>
          </p:cNvSpPr>
          <p:nvPr>
            <p:ph type="title"/>
          </p:nvPr>
        </p:nvSpPr>
        <p:spPr/>
        <p:txBody>
          <a:bodyPr/>
          <a:lstStyle/>
          <a:p>
            <a:r>
              <a:rPr lang="de-DE"/>
              <a:t>Titelmasterformat durch Klicken bearbeiten</a:t>
            </a:r>
            <a:endParaRPr lang="de-DE" dirty="0"/>
          </a:p>
        </p:txBody>
      </p:sp>
      <p:sp>
        <p:nvSpPr>
          <p:cNvPr id="2" name="Rechteck 1"/>
          <p:cNvSpPr/>
          <p:nvPr userDrawn="1"/>
        </p:nvSpPr>
        <p:spPr>
          <a:xfrm>
            <a:off x="107504" y="4803998"/>
            <a:ext cx="376484" cy="3395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2563" indent="-182563" algn="ctr">
              <a:lnSpc>
                <a:spcPct val="105000"/>
              </a:lnSpc>
              <a:buClr>
                <a:schemeClr val="accent1"/>
              </a:buClr>
              <a:buFont typeface="Wingdings" panose="05000000000000000000" pitchFamily="2" charset="2"/>
              <a:buChar char="§"/>
            </a:pPr>
            <a:endParaRPr lang="de-DE" sz="1400" dirty="0" err="1">
              <a:solidFill>
                <a:schemeClr val="bg1"/>
              </a:solidFill>
            </a:endParaRPr>
          </a:p>
        </p:txBody>
      </p:sp>
    </p:spTree>
    <p:extLst>
      <p:ext uri="{BB962C8B-B14F-4D97-AF65-F5344CB8AC3E}">
        <p14:creationId xmlns:p14="http://schemas.microsoft.com/office/powerpoint/2010/main" val="2383926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ine Zeile, Zwei Bilder">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3" name="Titel 2"/>
          <p:cNvSpPr>
            <a:spLocks noGrp="1"/>
          </p:cNvSpPr>
          <p:nvPr>
            <p:ph type="title"/>
          </p:nvPr>
        </p:nvSpPr>
        <p:spPr/>
        <p:txBody>
          <a:bodyPr/>
          <a:lstStyle/>
          <a:p>
            <a:r>
              <a:rPr lang="de-DE"/>
              <a:t>Titelmasterformat durch Klicken bearbeiten</a:t>
            </a:r>
          </a:p>
        </p:txBody>
      </p:sp>
      <p:sp>
        <p:nvSpPr>
          <p:cNvPr id="9" name="Bildplatzhalter 6"/>
          <p:cNvSpPr>
            <a:spLocks noGrp="1"/>
          </p:cNvSpPr>
          <p:nvPr>
            <p:ph type="pic" sz="quarter" idx="14" hasCustomPrompt="1"/>
          </p:nvPr>
        </p:nvSpPr>
        <p:spPr>
          <a:xfrm>
            <a:off x="503238" y="1295400"/>
            <a:ext cx="2592387" cy="3457575"/>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10" name="Bildplatzhalter 6"/>
          <p:cNvSpPr>
            <a:spLocks noGrp="1"/>
          </p:cNvSpPr>
          <p:nvPr>
            <p:ph type="pic" sz="quarter" idx="16" hasCustomPrompt="1"/>
          </p:nvPr>
        </p:nvSpPr>
        <p:spPr>
          <a:xfrm>
            <a:off x="3312000" y="1295400"/>
            <a:ext cx="5832000" cy="3457575"/>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Tree>
    <p:extLst>
      <p:ext uri="{BB962C8B-B14F-4D97-AF65-F5344CB8AC3E}">
        <p14:creationId xmlns:p14="http://schemas.microsoft.com/office/powerpoint/2010/main" val="1377959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ine Zeile, Drei Bilder">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3" name="Titel 2"/>
          <p:cNvSpPr>
            <a:spLocks noGrp="1"/>
          </p:cNvSpPr>
          <p:nvPr>
            <p:ph type="title"/>
          </p:nvPr>
        </p:nvSpPr>
        <p:spPr/>
        <p:txBody>
          <a:bodyPr/>
          <a:lstStyle/>
          <a:p>
            <a:r>
              <a:rPr lang="de-DE"/>
              <a:t>Titelmasterformat durch Klicken bearbeiten</a:t>
            </a:r>
          </a:p>
        </p:txBody>
      </p:sp>
      <p:sp>
        <p:nvSpPr>
          <p:cNvPr id="8" name="Bildplatzhalter 6"/>
          <p:cNvSpPr>
            <a:spLocks noGrp="1"/>
          </p:cNvSpPr>
          <p:nvPr>
            <p:ph type="pic" sz="quarter" idx="14" hasCustomPrompt="1"/>
          </p:nvPr>
        </p:nvSpPr>
        <p:spPr>
          <a:xfrm>
            <a:off x="503239" y="1295589"/>
            <a:ext cx="2592386" cy="3457385"/>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9" name="Bildplatzhalter 6"/>
          <p:cNvSpPr>
            <a:spLocks noGrp="1"/>
          </p:cNvSpPr>
          <p:nvPr>
            <p:ph type="pic" sz="quarter" idx="15" hasCustomPrompt="1"/>
          </p:nvPr>
        </p:nvSpPr>
        <p:spPr>
          <a:xfrm>
            <a:off x="3312000" y="1295400"/>
            <a:ext cx="2592387" cy="3457574"/>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10" name="Bildplatzhalter 6"/>
          <p:cNvSpPr>
            <a:spLocks noGrp="1"/>
          </p:cNvSpPr>
          <p:nvPr>
            <p:ph type="pic" sz="quarter" idx="16" hasCustomPrompt="1"/>
          </p:nvPr>
        </p:nvSpPr>
        <p:spPr>
          <a:xfrm>
            <a:off x="6119813" y="1295400"/>
            <a:ext cx="3024187" cy="3457574"/>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Tree>
    <p:extLst>
      <p:ext uri="{BB962C8B-B14F-4D97-AF65-F5344CB8AC3E}">
        <p14:creationId xmlns:p14="http://schemas.microsoft.com/office/powerpoint/2010/main" val="2660260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7" name="Inhaltsplatzhalter 3"/>
          <p:cNvSpPr>
            <a:spLocks noGrp="1"/>
          </p:cNvSpPr>
          <p:nvPr>
            <p:ph sz="quarter" idx="13"/>
          </p:nvPr>
        </p:nvSpPr>
        <p:spPr>
          <a:xfrm>
            <a:off x="503238" y="1295399"/>
            <a:ext cx="8208962" cy="3457575"/>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3321109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bis Zwei Zeilen, ein Bi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de-DE" dirty="0"/>
          </a:p>
        </p:txBody>
      </p:sp>
      <p:sp>
        <p:nvSpPr>
          <p:cNvPr id="2" name="Rechteck 1"/>
          <p:cNvSpPr/>
          <p:nvPr userDrawn="1"/>
        </p:nvSpPr>
        <p:spPr bwMode="gray">
          <a:xfrm>
            <a:off x="0" y="4752975"/>
            <a:ext cx="708660" cy="3905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2563" indent="-182563" algn="ctr">
              <a:lnSpc>
                <a:spcPct val="105000"/>
              </a:lnSpc>
              <a:buClr>
                <a:schemeClr val="accent1"/>
              </a:buClr>
              <a:buFont typeface="Wingdings" panose="05000000000000000000" pitchFamily="2" charset="2"/>
              <a:buChar char="§"/>
            </a:pPr>
            <a:endParaRPr lang="de-DE" sz="1600" dirty="0">
              <a:solidFill>
                <a:schemeClr val="tx1"/>
              </a:solidFill>
            </a:endParaRPr>
          </a:p>
        </p:txBody>
      </p:sp>
      <p:sp>
        <p:nvSpPr>
          <p:cNvPr id="7" name="Bildplatzhalter 6"/>
          <p:cNvSpPr>
            <a:spLocks noGrp="1"/>
          </p:cNvSpPr>
          <p:nvPr>
            <p:ph type="pic" sz="quarter" idx="14" hasCustomPrompt="1"/>
          </p:nvPr>
        </p:nvSpPr>
        <p:spPr>
          <a:xfrm>
            <a:off x="503238" y="1295400"/>
            <a:ext cx="8640762" cy="38481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Tree>
    <p:extLst>
      <p:ext uri="{BB962C8B-B14F-4D97-AF65-F5344CB8AC3E}">
        <p14:creationId xmlns:p14="http://schemas.microsoft.com/office/powerpoint/2010/main" val="904103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bis Zwei Zeilen, zwei Bild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p>
        </p:txBody>
      </p:sp>
      <p:sp>
        <p:nvSpPr>
          <p:cNvPr id="4" name="Fußzeilenplatzhalter 3"/>
          <p:cNvSpPr>
            <a:spLocks noGrp="1"/>
          </p:cNvSpPr>
          <p:nvPr>
            <p:ph type="ftr" sz="quarter" idx="15"/>
          </p:nvPr>
        </p:nvSpPr>
        <p:spPr/>
        <p:txBody>
          <a:bodyPr/>
          <a:lstStyle/>
          <a:p>
            <a:r>
              <a:rPr lang="en-US"/>
              <a:t>Welcome to Germany – good things to know, OrgE, Datum</a:t>
            </a:r>
            <a:endParaRPr lang="de-DE" dirty="0"/>
          </a:p>
        </p:txBody>
      </p:sp>
      <p:sp>
        <p:nvSpPr>
          <p:cNvPr id="7" name="Bildplatzhalter 6"/>
          <p:cNvSpPr>
            <a:spLocks noGrp="1"/>
          </p:cNvSpPr>
          <p:nvPr>
            <p:ph type="pic" sz="quarter" idx="14" hasCustomPrompt="1"/>
          </p:nvPr>
        </p:nvSpPr>
        <p:spPr>
          <a:xfrm>
            <a:off x="503238" y="1295400"/>
            <a:ext cx="2592387" cy="3457575"/>
          </a:xfrm>
          <a:noFill/>
        </p:spPr>
        <p:txBody>
          <a:bodyPr vert="horz" lIns="0" tIns="0" rIns="0" bIns="0" rtlCol="0" anchor="ctr" anchorCtr="0">
            <a:noAutofit/>
          </a:bodyPr>
          <a:lstStyle>
            <a:lvl1pPr marL="0" indent="0" algn="r">
              <a:buNone/>
              <a:defRPr lang="de-DE" dirty="0"/>
            </a:lvl1pPr>
          </a:lstStyle>
          <a:p>
            <a:pPr marL="179388" lvl="0" indent="-179388" algn="ctr"/>
            <a:r>
              <a:rPr lang="de-DE" dirty="0"/>
              <a:t>Bild einfügen</a:t>
            </a:r>
          </a:p>
        </p:txBody>
      </p:sp>
      <p:sp>
        <p:nvSpPr>
          <p:cNvPr id="8" name="Bildplatzhalter 6"/>
          <p:cNvSpPr>
            <a:spLocks noGrp="1"/>
          </p:cNvSpPr>
          <p:nvPr>
            <p:ph type="pic" sz="quarter" idx="16" hasCustomPrompt="1"/>
          </p:nvPr>
        </p:nvSpPr>
        <p:spPr>
          <a:xfrm>
            <a:off x="3312000" y="1295400"/>
            <a:ext cx="5832000" cy="3457575"/>
          </a:xfrm>
          <a:noFill/>
        </p:spPr>
        <p:txBody>
          <a:bodyPr vert="horz" lIns="0" tIns="0" rIns="0" bIns="0" rtlCol="0" anchor="ctr" anchorCtr="0">
            <a:noAutofit/>
          </a:bodyPr>
          <a:lstStyle>
            <a:lvl1pPr marL="0" indent="0" algn="r">
              <a:buNone/>
              <a:defRPr lang="de-DE" dirty="0"/>
            </a:lvl1pPr>
          </a:lstStyle>
          <a:p>
            <a:pPr marL="179388" lvl="0" indent="-179388" algn="ctr"/>
            <a:r>
              <a:rPr lang="de-DE" dirty="0"/>
              <a:t>Bild einfügen</a:t>
            </a:r>
          </a:p>
        </p:txBody>
      </p:sp>
    </p:spTree>
    <p:extLst>
      <p:ext uri="{BB962C8B-B14F-4D97-AF65-F5344CB8AC3E}">
        <p14:creationId xmlns:p14="http://schemas.microsoft.com/office/powerpoint/2010/main" val="3394223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n Bild ohne Text">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a:t>Welcome to Germany – good things to know, OrgE, Datum</a:t>
            </a:r>
            <a:endParaRPr lang="de-DE" dirty="0"/>
          </a:p>
        </p:txBody>
      </p:sp>
      <p:sp>
        <p:nvSpPr>
          <p:cNvPr id="5" name="Bildplatzhalter 6"/>
          <p:cNvSpPr>
            <a:spLocks noGrp="1"/>
          </p:cNvSpPr>
          <p:nvPr>
            <p:ph type="pic" sz="quarter" idx="14" hasCustomPrompt="1"/>
          </p:nvPr>
        </p:nvSpPr>
        <p:spPr>
          <a:xfrm>
            <a:off x="503238" y="865187"/>
            <a:ext cx="8208962" cy="3887787"/>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Tree>
    <p:extLst>
      <p:ext uri="{BB962C8B-B14F-4D97-AF65-F5344CB8AC3E}">
        <p14:creationId xmlns:p14="http://schemas.microsoft.com/office/powerpoint/2010/main" val="94258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wei Bilder ohne Text">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a:t>Welcome to Germany – good things to know, OrgE, Datum</a:t>
            </a:r>
            <a:endParaRPr lang="de-DE" dirty="0"/>
          </a:p>
        </p:txBody>
      </p:sp>
      <p:sp>
        <p:nvSpPr>
          <p:cNvPr id="5" name="Bildplatzhalter 6"/>
          <p:cNvSpPr>
            <a:spLocks noGrp="1"/>
          </p:cNvSpPr>
          <p:nvPr>
            <p:ph type="pic" sz="quarter" idx="14" hasCustomPrompt="1"/>
          </p:nvPr>
        </p:nvSpPr>
        <p:spPr>
          <a:xfrm>
            <a:off x="503238" y="865187"/>
            <a:ext cx="2592386" cy="3887787"/>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6" name="Bildplatzhalter 6"/>
          <p:cNvSpPr>
            <a:spLocks noGrp="1"/>
          </p:cNvSpPr>
          <p:nvPr>
            <p:ph type="pic" sz="quarter" idx="15" hasCustomPrompt="1"/>
          </p:nvPr>
        </p:nvSpPr>
        <p:spPr>
          <a:xfrm>
            <a:off x="3312000" y="865187"/>
            <a:ext cx="5400200" cy="3887787"/>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Tree>
    <p:extLst>
      <p:ext uri="{BB962C8B-B14F-4D97-AF65-F5344CB8AC3E}">
        <p14:creationId xmlns:p14="http://schemas.microsoft.com/office/powerpoint/2010/main" val="1052277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rei Bilder ohne Text">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a:t>Welcome to Germany – good things to know, OrgE, Datum</a:t>
            </a:r>
            <a:endParaRPr lang="de-DE" dirty="0"/>
          </a:p>
        </p:txBody>
      </p:sp>
      <p:sp>
        <p:nvSpPr>
          <p:cNvPr id="5" name="Bildplatzhalter 6"/>
          <p:cNvSpPr>
            <a:spLocks noGrp="1"/>
          </p:cNvSpPr>
          <p:nvPr>
            <p:ph type="pic" sz="quarter" idx="14" hasCustomPrompt="1"/>
          </p:nvPr>
        </p:nvSpPr>
        <p:spPr>
          <a:xfrm>
            <a:off x="0" y="865187"/>
            <a:ext cx="3095625" cy="3887787"/>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6" name="Bildplatzhalter 6"/>
          <p:cNvSpPr>
            <a:spLocks noGrp="1"/>
          </p:cNvSpPr>
          <p:nvPr>
            <p:ph type="pic" sz="quarter" idx="15" hasCustomPrompt="1"/>
          </p:nvPr>
        </p:nvSpPr>
        <p:spPr>
          <a:xfrm>
            <a:off x="3312000" y="864974"/>
            <a:ext cx="2592387" cy="3888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8" name="Bildplatzhalter 6"/>
          <p:cNvSpPr>
            <a:spLocks noGrp="1"/>
          </p:cNvSpPr>
          <p:nvPr>
            <p:ph type="pic" sz="quarter" idx="16" hasCustomPrompt="1"/>
          </p:nvPr>
        </p:nvSpPr>
        <p:spPr>
          <a:xfrm>
            <a:off x="6119813" y="864974"/>
            <a:ext cx="2592387" cy="3888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Tree>
    <p:extLst>
      <p:ext uri="{BB962C8B-B14F-4D97-AF65-F5344CB8AC3E}">
        <p14:creationId xmlns:p14="http://schemas.microsoft.com/office/powerpoint/2010/main" val="2977114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Drei Bilder, Drei Texte ">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8" name="Textplatzhalter 7"/>
          <p:cNvSpPr>
            <a:spLocks noGrp="1"/>
          </p:cNvSpPr>
          <p:nvPr>
            <p:ph type="body" sz="quarter" idx="12"/>
          </p:nvPr>
        </p:nvSpPr>
        <p:spPr>
          <a:xfrm>
            <a:off x="503237" y="3019424"/>
            <a:ext cx="2592388" cy="173355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Bildplatzhalter 6"/>
          <p:cNvSpPr>
            <a:spLocks noGrp="1"/>
          </p:cNvSpPr>
          <p:nvPr>
            <p:ph type="pic" sz="quarter" idx="14" hasCustomPrompt="1"/>
          </p:nvPr>
        </p:nvSpPr>
        <p:spPr>
          <a:xfrm>
            <a:off x="503237" y="1295399"/>
            <a:ext cx="2592387" cy="1512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10" name="Textplatzhalter 7"/>
          <p:cNvSpPr>
            <a:spLocks noGrp="1"/>
          </p:cNvSpPr>
          <p:nvPr>
            <p:ph type="body" sz="quarter" idx="15"/>
          </p:nvPr>
        </p:nvSpPr>
        <p:spPr>
          <a:xfrm>
            <a:off x="3311859" y="3019424"/>
            <a:ext cx="2592053" cy="173355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Bildplatzhalter 6"/>
          <p:cNvSpPr>
            <a:spLocks noGrp="1"/>
          </p:cNvSpPr>
          <p:nvPr>
            <p:ph type="pic" sz="quarter" idx="16" hasCustomPrompt="1"/>
          </p:nvPr>
        </p:nvSpPr>
        <p:spPr>
          <a:xfrm>
            <a:off x="3311860" y="1295400"/>
            <a:ext cx="2592052" cy="1512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12" name="Textplatzhalter 7"/>
          <p:cNvSpPr>
            <a:spLocks noGrp="1"/>
          </p:cNvSpPr>
          <p:nvPr>
            <p:ph type="body" sz="quarter" idx="17"/>
          </p:nvPr>
        </p:nvSpPr>
        <p:spPr>
          <a:xfrm>
            <a:off x="6119812" y="3019424"/>
            <a:ext cx="2592388" cy="173355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6"/>
          <p:cNvSpPr>
            <a:spLocks noGrp="1"/>
          </p:cNvSpPr>
          <p:nvPr>
            <p:ph type="pic" sz="quarter" idx="18" hasCustomPrompt="1"/>
          </p:nvPr>
        </p:nvSpPr>
        <p:spPr>
          <a:xfrm>
            <a:off x="6119813" y="1295400"/>
            <a:ext cx="2592388" cy="1512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02451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Drei Objekte, Drei Texte ">
    <p:spTree>
      <p:nvGrpSpPr>
        <p:cNvPr id="1" name=""/>
        <p:cNvGrpSpPr/>
        <p:nvPr/>
      </p:nvGrpSpPr>
      <p:grpSpPr>
        <a:xfrm>
          <a:off x="0" y="0"/>
          <a:ext cx="0" cy="0"/>
          <a:chOff x="0" y="0"/>
          <a:chExt cx="0" cy="0"/>
        </a:xfrm>
      </p:grpSpPr>
      <p:sp>
        <p:nvSpPr>
          <p:cNvPr id="4" name="Inhaltsplatzhalter 3"/>
          <p:cNvSpPr>
            <a:spLocks noGrp="1"/>
          </p:cNvSpPr>
          <p:nvPr>
            <p:ph sz="quarter" idx="19"/>
          </p:nvPr>
        </p:nvSpPr>
        <p:spPr>
          <a:xfrm>
            <a:off x="503237" y="1292508"/>
            <a:ext cx="2592000" cy="1512000"/>
          </a:xfrm>
        </p:spPr>
        <p:txBody>
          <a:bodyPr/>
          <a:lstStyle>
            <a:lvl1pPr marL="0" indent="0">
              <a:buNone/>
              <a:defRPr/>
            </a:lvl1pPr>
          </a:lstStyle>
          <a:p>
            <a:pPr lvl="0"/>
            <a:r>
              <a:rPr lang="de-DE"/>
              <a:t>Textmasterformat bearbeiten</a:t>
            </a:r>
          </a:p>
        </p:txBody>
      </p:sp>
      <p:sp>
        <p:nvSpPr>
          <p:cNvPr id="14" name="Inhaltsplatzhalter 3"/>
          <p:cNvSpPr>
            <a:spLocks noGrp="1"/>
          </p:cNvSpPr>
          <p:nvPr>
            <p:ph sz="quarter" idx="20"/>
          </p:nvPr>
        </p:nvSpPr>
        <p:spPr>
          <a:xfrm>
            <a:off x="3311525" y="1292508"/>
            <a:ext cx="2592000" cy="1512000"/>
          </a:xfrm>
        </p:spPr>
        <p:txBody>
          <a:bodyPr/>
          <a:lstStyle>
            <a:lvl1pPr marL="0" indent="0">
              <a:buNone/>
              <a:defRPr/>
            </a:lvl1pPr>
          </a:lstStyle>
          <a:p>
            <a:pPr lvl="0"/>
            <a:r>
              <a:rPr lang="de-DE"/>
              <a:t>Textmasterformat bearbeiten</a:t>
            </a:r>
          </a:p>
        </p:txBody>
      </p:sp>
      <p:sp>
        <p:nvSpPr>
          <p:cNvPr id="15" name="Inhaltsplatzhalter 3"/>
          <p:cNvSpPr>
            <a:spLocks noGrp="1"/>
          </p:cNvSpPr>
          <p:nvPr>
            <p:ph sz="quarter" idx="21"/>
          </p:nvPr>
        </p:nvSpPr>
        <p:spPr>
          <a:xfrm>
            <a:off x="6119813" y="1292508"/>
            <a:ext cx="2592000" cy="1512000"/>
          </a:xfrm>
        </p:spPr>
        <p:txBody>
          <a:bodyPr/>
          <a:lstStyle>
            <a:lvl1pPr marL="0" indent="0">
              <a:buNone/>
              <a:defRPr/>
            </a:lvl1pPr>
          </a:lstStyle>
          <a:p>
            <a:pPr lvl="0"/>
            <a:r>
              <a:rPr lang="de-DE"/>
              <a:t>Textmasterformat bearbeiten</a:t>
            </a:r>
          </a:p>
        </p:txBody>
      </p:sp>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8" name="Textplatzhalter 7"/>
          <p:cNvSpPr>
            <a:spLocks noGrp="1"/>
          </p:cNvSpPr>
          <p:nvPr>
            <p:ph type="body" sz="quarter" idx="12"/>
          </p:nvPr>
        </p:nvSpPr>
        <p:spPr>
          <a:xfrm>
            <a:off x="503237" y="3019424"/>
            <a:ext cx="2592388" cy="173355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7"/>
          <p:cNvSpPr>
            <a:spLocks noGrp="1"/>
          </p:cNvSpPr>
          <p:nvPr>
            <p:ph type="body" sz="quarter" idx="15"/>
          </p:nvPr>
        </p:nvSpPr>
        <p:spPr>
          <a:xfrm>
            <a:off x="3311525" y="3019424"/>
            <a:ext cx="2592000" cy="173355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7"/>
          <p:cNvSpPr>
            <a:spLocks noGrp="1"/>
          </p:cNvSpPr>
          <p:nvPr>
            <p:ph type="body" sz="quarter" idx="17"/>
          </p:nvPr>
        </p:nvSpPr>
        <p:spPr>
          <a:xfrm>
            <a:off x="6119814" y="3019424"/>
            <a:ext cx="2592000" cy="173355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94229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Drei Bilder, Drei Texte quer">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8" name="Textplatzhalter 7"/>
          <p:cNvSpPr>
            <a:spLocks noGrp="1"/>
          </p:cNvSpPr>
          <p:nvPr>
            <p:ph type="body" sz="quarter" idx="12"/>
          </p:nvPr>
        </p:nvSpPr>
        <p:spPr>
          <a:xfrm>
            <a:off x="3311860" y="1286002"/>
            <a:ext cx="5400340" cy="1017397"/>
          </a:xfrm>
        </p:spPr>
        <p:txBody>
          <a:bodyPr/>
          <a:lstStyle>
            <a:lvl1pPr>
              <a:spcAft>
                <a:spcPts val="0"/>
              </a:spcAft>
              <a:defRPr/>
            </a:lvl1pPr>
            <a:lvl2pPr>
              <a:spcAft>
                <a:spcPts val="0"/>
              </a:spcAft>
              <a:defRPr/>
            </a:lvl2pPr>
          </a:lstStyle>
          <a:p>
            <a:pPr lvl="0"/>
            <a:r>
              <a:rPr lang="de-DE"/>
              <a:t>Textmasterformat bearbeiten</a:t>
            </a:r>
          </a:p>
          <a:p>
            <a:pPr lvl="1"/>
            <a:r>
              <a:rPr lang="de-DE"/>
              <a:t>Zweite Ebene</a:t>
            </a:r>
          </a:p>
        </p:txBody>
      </p:sp>
      <p:sp>
        <p:nvSpPr>
          <p:cNvPr id="7" name="Bildplatzhalter 6"/>
          <p:cNvSpPr>
            <a:spLocks noGrp="1"/>
          </p:cNvSpPr>
          <p:nvPr>
            <p:ph type="pic" sz="quarter" idx="14" hasCustomPrompt="1"/>
          </p:nvPr>
        </p:nvSpPr>
        <p:spPr>
          <a:xfrm>
            <a:off x="503238" y="1295400"/>
            <a:ext cx="2594418" cy="1008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10" name="Textplatzhalter 7"/>
          <p:cNvSpPr>
            <a:spLocks noGrp="1"/>
          </p:cNvSpPr>
          <p:nvPr>
            <p:ph type="body" sz="quarter" idx="15"/>
          </p:nvPr>
        </p:nvSpPr>
        <p:spPr>
          <a:xfrm>
            <a:off x="3311861" y="2520188"/>
            <a:ext cx="5400340" cy="1008000"/>
          </a:xfrm>
        </p:spPr>
        <p:txBody>
          <a:bodyPr/>
          <a:lstStyle>
            <a:lvl1pPr>
              <a:spcAft>
                <a:spcPts val="0"/>
              </a:spcAft>
              <a:defRPr/>
            </a:lvl1pPr>
            <a:lvl2pPr>
              <a:spcAft>
                <a:spcPts val="0"/>
              </a:spcAft>
              <a:defRPr/>
            </a:lvl2pPr>
          </a:lstStyle>
          <a:p>
            <a:pPr lvl="0"/>
            <a:r>
              <a:rPr lang="de-DE"/>
              <a:t>Textmasterformat bearbeiten</a:t>
            </a:r>
          </a:p>
          <a:p>
            <a:pPr lvl="1"/>
            <a:r>
              <a:rPr lang="de-DE"/>
              <a:t>Zweite Ebene</a:t>
            </a:r>
          </a:p>
        </p:txBody>
      </p:sp>
      <p:sp>
        <p:nvSpPr>
          <p:cNvPr id="11" name="Bildplatzhalter 6"/>
          <p:cNvSpPr>
            <a:spLocks noGrp="1"/>
          </p:cNvSpPr>
          <p:nvPr>
            <p:ph type="pic" sz="quarter" idx="16" hasCustomPrompt="1"/>
          </p:nvPr>
        </p:nvSpPr>
        <p:spPr>
          <a:xfrm>
            <a:off x="503238" y="2520188"/>
            <a:ext cx="2594418" cy="1008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12" name="Textplatzhalter 7"/>
          <p:cNvSpPr>
            <a:spLocks noGrp="1"/>
          </p:cNvSpPr>
          <p:nvPr>
            <p:ph type="body" sz="quarter" idx="17"/>
          </p:nvPr>
        </p:nvSpPr>
        <p:spPr>
          <a:xfrm>
            <a:off x="3311860" y="3744974"/>
            <a:ext cx="5400340" cy="1008001"/>
          </a:xfrm>
        </p:spPr>
        <p:txBody>
          <a:bodyPr/>
          <a:lstStyle>
            <a:lvl1pPr>
              <a:spcAft>
                <a:spcPts val="0"/>
              </a:spcAft>
              <a:defRPr/>
            </a:lvl1pPr>
            <a:lvl2pPr>
              <a:spcAft>
                <a:spcPts val="0"/>
              </a:spcAft>
              <a:defRPr/>
            </a:lvl2pPr>
          </a:lstStyle>
          <a:p>
            <a:pPr lvl="0"/>
            <a:r>
              <a:rPr lang="de-DE"/>
              <a:t>Textmasterformat bearbeiten</a:t>
            </a:r>
          </a:p>
          <a:p>
            <a:pPr lvl="1"/>
            <a:r>
              <a:rPr lang="de-DE"/>
              <a:t>Zweite Ebene</a:t>
            </a:r>
          </a:p>
        </p:txBody>
      </p:sp>
      <p:sp>
        <p:nvSpPr>
          <p:cNvPr id="13" name="Bildplatzhalter 6"/>
          <p:cNvSpPr>
            <a:spLocks noGrp="1"/>
          </p:cNvSpPr>
          <p:nvPr>
            <p:ph type="pic" sz="quarter" idx="18" hasCustomPrompt="1"/>
          </p:nvPr>
        </p:nvSpPr>
        <p:spPr>
          <a:xfrm>
            <a:off x="503237" y="3744975"/>
            <a:ext cx="2592387" cy="1008000"/>
          </a:xfrm>
          <a:noFill/>
        </p:spPr>
        <p:txBody>
          <a:bodyPr vert="horz" lIns="0" tIns="0" rIns="0" bIns="0" rtlCol="0" anchor="ctr" anchorCtr="0">
            <a:noAutofit/>
          </a:bodyPr>
          <a:lstStyle>
            <a:lvl1pPr marL="0" indent="0" algn="ctr">
              <a:buNone/>
              <a:defRPr lang="de-DE" dirty="0"/>
            </a:lvl1pPr>
          </a:lstStyle>
          <a:p>
            <a:pPr marL="179388" lvl="0" indent="-179388" algn="ctr"/>
            <a:r>
              <a:rPr lang="de-DE" dirty="0"/>
              <a:t>Bild einfügen</a:t>
            </a:r>
          </a:p>
        </p:txBody>
      </p:sp>
      <p:sp>
        <p:nvSpPr>
          <p:cNvPr id="3" name="Titel 2"/>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913227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bschluss (Kontakt oben)">
    <p:spTree>
      <p:nvGrpSpPr>
        <p:cNvPr id="1" name=""/>
        <p:cNvGrpSpPr/>
        <p:nvPr/>
      </p:nvGrpSpPr>
      <p:grpSpPr>
        <a:xfrm>
          <a:off x="0" y="0"/>
          <a:ext cx="0" cy="0"/>
          <a:chOff x="0" y="0"/>
          <a:chExt cx="0" cy="0"/>
        </a:xfrm>
      </p:grpSpPr>
      <p:sp>
        <p:nvSpPr>
          <p:cNvPr id="10" name="Bildplatzhalter 6"/>
          <p:cNvSpPr>
            <a:spLocks noGrp="1"/>
          </p:cNvSpPr>
          <p:nvPr>
            <p:ph type="pic" sz="quarter" idx="14" hasCustomPrompt="1"/>
          </p:nvPr>
        </p:nvSpPr>
        <p:spPr>
          <a:xfrm>
            <a:off x="0" y="0"/>
            <a:ext cx="9144000" cy="5143500"/>
          </a:xfrm>
          <a:prstGeom prst="rect">
            <a:avLst/>
          </a:prstGeom>
          <a:noFill/>
        </p:spPr>
        <p:txBody>
          <a:bodyPr tIns="216000" anchor="ctr" anchorCtr="0"/>
          <a:lstStyle>
            <a:lvl1pPr marL="0" indent="0" algn="ctr">
              <a:buNone/>
              <a:defRPr baseline="0"/>
            </a:lvl1pPr>
          </a:lstStyle>
          <a:p>
            <a:r>
              <a:rPr lang="de-DE" dirty="0"/>
              <a:t>Bei Bedarf hier Bild einfügen</a:t>
            </a:r>
          </a:p>
          <a:p>
            <a:endParaRPr lang="de-DE" dirty="0"/>
          </a:p>
        </p:txBody>
      </p:sp>
      <p:sp>
        <p:nvSpPr>
          <p:cNvPr id="4" name="Titel 3"/>
          <p:cNvSpPr>
            <a:spLocks noGrp="1"/>
          </p:cNvSpPr>
          <p:nvPr>
            <p:ph type="title"/>
          </p:nvPr>
        </p:nvSpPr>
        <p:spPr>
          <a:xfrm>
            <a:off x="0" y="2807110"/>
            <a:ext cx="9144000" cy="2336389"/>
          </a:xfrm>
          <a:solidFill>
            <a:schemeClr val="tx1">
              <a:alpha val="60000"/>
            </a:schemeClr>
          </a:solidFill>
        </p:spPr>
        <p:txBody>
          <a:bodyPr lIns="504000" tIns="216000" rIns="4500000" bIns="216000" anchor="t" anchorCtr="0"/>
          <a:lstStyle>
            <a:lvl1pPr>
              <a:defRPr>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517383" y="3775121"/>
            <a:ext cx="4090621" cy="977853"/>
          </a:xfrm>
        </p:spPr>
        <p:txBody>
          <a:bodyPr anchor="t" anchorCtr="0"/>
          <a:lstStyle>
            <a:lvl1pPr marL="0" indent="0" algn="l">
              <a:lnSpc>
                <a:spcPct val="100000"/>
              </a:lnSpc>
              <a:spcBef>
                <a:spcPts val="0"/>
              </a:spcBef>
              <a:spcAft>
                <a:spcPts val="0"/>
              </a:spcAft>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8" name="Textplatzhalter 4"/>
          <p:cNvSpPr>
            <a:spLocks noGrp="1"/>
          </p:cNvSpPr>
          <p:nvPr>
            <p:ph type="body" sz="quarter" idx="11" hasCustomPrompt="1"/>
          </p:nvPr>
        </p:nvSpPr>
        <p:spPr>
          <a:xfrm>
            <a:off x="5256213" y="865188"/>
            <a:ext cx="3456247" cy="3457574"/>
          </a:xfrm>
          <a:solidFill>
            <a:srgbClr val="00A0E3"/>
          </a:solidFill>
        </p:spPr>
        <p:txBody>
          <a:bodyPr lIns="216000" tIns="216000" rIns="216000" bIns="252000"/>
          <a:lstStyle>
            <a:lvl1pPr marL="0" indent="0">
              <a:buNone/>
              <a:defRPr>
                <a:solidFill>
                  <a:schemeClr val="bg1"/>
                </a:solidFill>
              </a:defRPr>
            </a:lvl1pPr>
            <a:lvl2pPr marL="0" indent="0">
              <a:buNone/>
              <a:defRPr/>
            </a:lvl2pPr>
            <a:lvl3pPr marL="360363" indent="-179388">
              <a:defRPr/>
            </a:lvl3pPr>
            <a:lvl4pPr marL="539750" indent="-180975">
              <a:defRPr/>
            </a:lvl4pPr>
            <a:lvl5pPr marL="720725" indent="-179388">
              <a:defRPr/>
            </a:lvl5pPr>
          </a:lstStyle>
          <a:p>
            <a:pPr lvl="0"/>
            <a:r>
              <a:rPr lang="de-DE" dirty="0"/>
              <a:t>Textmasterformat bearbeiten</a:t>
            </a:r>
          </a:p>
        </p:txBody>
      </p:sp>
      <p:grpSp>
        <p:nvGrpSpPr>
          <p:cNvPr id="6" name="Gruppieren 5"/>
          <p:cNvGrpSpPr/>
          <p:nvPr userDrawn="1"/>
        </p:nvGrpSpPr>
        <p:grpSpPr>
          <a:xfrm>
            <a:off x="71500" y="-578264"/>
            <a:ext cx="7688199" cy="533400"/>
            <a:chOff x="71500" y="-578264"/>
            <a:chExt cx="7688199" cy="533400"/>
          </a:xfrm>
        </p:grpSpPr>
        <p:sp>
          <p:nvSpPr>
            <p:cNvPr id="7" name="TextBox 4"/>
            <p:cNvSpPr txBox="1"/>
            <p:nvPr userDrawn="1"/>
          </p:nvSpPr>
          <p:spPr>
            <a:xfrm>
              <a:off x="71500" y="-526002"/>
              <a:ext cx="7025962" cy="436273"/>
            </a:xfrm>
            <a:prstGeom prst="rect">
              <a:avLst/>
            </a:prstGeom>
            <a:noFill/>
          </p:spPr>
          <p:txBody>
            <a:bodyPr wrap="none" lIns="0" tIns="0" rIns="0" bIns="0" rtlCol="0" anchor="b">
              <a:spAutoFit/>
            </a:bodyPr>
            <a:lstStyle/>
            <a:p>
              <a:pPr>
                <a:lnSpc>
                  <a:spcPct val="105000"/>
                </a:lnSpc>
                <a:buClr>
                  <a:schemeClr val="accent1"/>
                </a:buClr>
              </a:pPr>
              <a:r>
                <a:rPr lang="de-DE" sz="900" dirty="0"/>
                <a:t>Einfügen von Bildern: Über Icon „Bild einfügen“, anschließend -&gt; Bild anordnen „in den Hintergrund“.</a:t>
              </a:r>
            </a:p>
            <a:p>
              <a:pPr>
                <a:lnSpc>
                  <a:spcPct val="105000"/>
                </a:lnSpc>
                <a:buClr>
                  <a:schemeClr val="accent1"/>
                </a:buClr>
              </a:pPr>
              <a:r>
                <a:rPr lang="de-DE" sz="900" dirty="0"/>
                <a:t>Bildposition</a:t>
              </a:r>
              <a:r>
                <a:rPr lang="de-DE" sz="900" baseline="0" dirty="0"/>
                <a:t> anpassen über: Doppelklick auf das Bild – Menüreiter Bildtools-&gt;Format-&gt; „Zuschneiden“-Symbol anklicken </a:t>
              </a:r>
              <a:endParaRPr lang="de-DE" sz="900" dirty="0"/>
            </a:p>
            <a:p>
              <a:pPr>
                <a:lnSpc>
                  <a:spcPct val="105000"/>
                </a:lnSpc>
                <a:buClr>
                  <a:schemeClr val="accent1"/>
                </a:buClr>
              </a:pPr>
              <a:r>
                <a:rPr lang="de-DE" sz="900" dirty="0"/>
                <a:t>Titel-Textbox kann in der Größe angepasst werden. Dabei ist das Raster zu beachten (Alt+F9).</a:t>
              </a:r>
              <a:endParaRPr lang="en-US" sz="900" dirty="0"/>
            </a:p>
          </p:txBody>
        </p:sp>
        <p:pic>
          <p:nvPicPr>
            <p:cNvPr id="9" name="Grafik 8"/>
            <p:cNvPicPr>
              <a:picLocks noChangeAspect="1"/>
            </p:cNvPicPr>
            <p:nvPr userDrawn="1"/>
          </p:nvPicPr>
          <p:blipFill>
            <a:blip r:embed="rId2"/>
            <a:stretch>
              <a:fillRect/>
            </a:stretch>
          </p:blipFill>
          <p:spPr>
            <a:xfrm>
              <a:off x="7073899" y="-578264"/>
              <a:ext cx="685800" cy="533400"/>
            </a:xfrm>
            <a:prstGeom prst="rect">
              <a:avLst/>
            </a:prstGeom>
          </p:spPr>
        </p:pic>
      </p:grpSp>
    </p:spTree>
    <p:extLst>
      <p:ext uri="{BB962C8B-B14F-4D97-AF65-F5344CB8AC3E}">
        <p14:creationId xmlns:p14="http://schemas.microsoft.com/office/powerpoint/2010/main" val="4000579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bschluss (ohne Bi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0" y="2807110"/>
            <a:ext cx="9144000" cy="2336389"/>
          </a:xfrm>
          <a:solidFill>
            <a:srgbClr val="454543">
              <a:alpha val="60000"/>
            </a:srgbClr>
          </a:solidFill>
        </p:spPr>
        <p:txBody>
          <a:bodyPr lIns="504000" tIns="216000" rIns="4500000" bIns="216000" anchor="t" anchorCtr="0"/>
          <a:lstStyle>
            <a:lvl1pPr>
              <a:defRPr>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517383" y="3775121"/>
            <a:ext cx="4090621" cy="977853"/>
          </a:xfrm>
        </p:spPr>
        <p:txBody>
          <a:bodyPr anchor="t" anchorCtr="0"/>
          <a:lstStyle>
            <a:lvl1pPr marL="0" indent="0" algn="l">
              <a:lnSpc>
                <a:spcPct val="100000"/>
              </a:lnSpc>
              <a:spcBef>
                <a:spcPts val="0"/>
              </a:spcBef>
              <a:spcAft>
                <a:spcPts val="0"/>
              </a:spcAft>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8" name="Textplatzhalter 4"/>
          <p:cNvSpPr>
            <a:spLocks noGrp="1"/>
          </p:cNvSpPr>
          <p:nvPr>
            <p:ph type="body" sz="quarter" idx="11" hasCustomPrompt="1"/>
          </p:nvPr>
        </p:nvSpPr>
        <p:spPr>
          <a:xfrm>
            <a:off x="5256213" y="865188"/>
            <a:ext cx="3443993" cy="3457574"/>
          </a:xfrm>
          <a:solidFill>
            <a:srgbClr val="00A0E3"/>
          </a:solidFill>
        </p:spPr>
        <p:txBody>
          <a:bodyPr lIns="216000" tIns="216000" rIns="216000" bIns="252000"/>
          <a:lstStyle>
            <a:lvl1pPr marL="0" indent="0">
              <a:buNone/>
              <a:defRPr>
                <a:solidFill>
                  <a:schemeClr val="bg1"/>
                </a:solidFill>
              </a:defRPr>
            </a:lvl1pPr>
            <a:lvl2pPr marL="0" indent="0">
              <a:buNone/>
              <a:defRPr/>
            </a:lvl2pPr>
            <a:lvl3pPr marL="360363" indent="-179388">
              <a:defRPr/>
            </a:lvl3pPr>
            <a:lvl4pPr marL="539750" indent="-180975">
              <a:defRPr/>
            </a:lvl4pPr>
            <a:lvl5pPr marL="720725" indent="-179388">
              <a:defRPr/>
            </a:lvl5pPr>
          </a:lstStyle>
          <a:p>
            <a:pPr lvl="0"/>
            <a:r>
              <a:rPr lang="de-DE" dirty="0"/>
              <a:t>Textmasterformat bearbeiten</a:t>
            </a:r>
          </a:p>
        </p:txBody>
      </p:sp>
    </p:spTree>
    <p:extLst>
      <p:ext uri="{BB962C8B-B14F-4D97-AF65-F5344CB8AC3E}">
        <p14:creationId xmlns:p14="http://schemas.microsoft.com/office/powerpoint/2010/main" val="2687718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enner (mit Bild)">
    <p:spTree>
      <p:nvGrpSpPr>
        <p:cNvPr id="1" name=""/>
        <p:cNvGrpSpPr/>
        <p:nvPr/>
      </p:nvGrpSpPr>
      <p:grpSpPr>
        <a:xfrm>
          <a:off x="0" y="0"/>
          <a:ext cx="0" cy="0"/>
          <a:chOff x="0" y="0"/>
          <a:chExt cx="0" cy="0"/>
        </a:xfrm>
      </p:grpSpPr>
      <p:sp>
        <p:nvSpPr>
          <p:cNvPr id="11" name="Bildplatzhalter 6"/>
          <p:cNvSpPr>
            <a:spLocks noGrp="1"/>
          </p:cNvSpPr>
          <p:nvPr>
            <p:ph type="pic" sz="quarter" idx="14" hasCustomPrompt="1"/>
          </p:nvPr>
        </p:nvSpPr>
        <p:spPr>
          <a:xfrm>
            <a:off x="0" y="0"/>
            <a:ext cx="9144000" cy="2593975"/>
          </a:xfrm>
          <a:prstGeom prst="rect">
            <a:avLst/>
          </a:prstGeom>
          <a:noFill/>
        </p:spPr>
        <p:txBody>
          <a:bodyPr anchor="ctr" anchorCtr="0"/>
          <a:lstStyle>
            <a:lvl1pPr marL="0" indent="0" algn="ctr">
              <a:buNone/>
              <a:defRPr baseline="0"/>
            </a:lvl1pPr>
          </a:lstStyle>
          <a:p>
            <a:r>
              <a:rPr lang="de-DE" dirty="0"/>
              <a:t>Bei Bedarf hier Bild einfügen</a:t>
            </a:r>
          </a:p>
          <a:p>
            <a:endParaRPr lang="de-DE" dirty="0"/>
          </a:p>
        </p:txBody>
      </p:sp>
      <p:sp>
        <p:nvSpPr>
          <p:cNvPr id="2" name="Titel 1"/>
          <p:cNvSpPr>
            <a:spLocks noGrp="1"/>
          </p:cNvSpPr>
          <p:nvPr userDrawn="1">
            <p:ph type="ctrTitle"/>
          </p:nvPr>
        </p:nvSpPr>
        <p:spPr>
          <a:xfrm>
            <a:off x="0" y="2160588"/>
            <a:ext cx="7416799" cy="2982911"/>
          </a:xfrm>
          <a:solidFill>
            <a:schemeClr val="tx1">
              <a:alpha val="60000"/>
            </a:schemeClr>
          </a:solidFill>
        </p:spPr>
        <p:txBody>
          <a:bodyPr lIns="504000" tIns="432000" rIns="1512000" bIns="324000" anchor="b" anchorCtr="0"/>
          <a:lstStyle>
            <a:lvl1pPr algn="l">
              <a:lnSpc>
                <a:spcPct val="100000"/>
              </a:lnSpc>
              <a:defRPr sz="3200">
                <a:solidFill>
                  <a:schemeClr val="bg1"/>
                </a:solidFill>
              </a:defRPr>
            </a:lvl1pPr>
          </a:lstStyle>
          <a:p>
            <a:r>
              <a:rPr lang="de-DE"/>
              <a:t>Titelmasterformat durch Klicken bearbeiten</a:t>
            </a:r>
            <a:endParaRPr lang="de-DE" dirty="0"/>
          </a:p>
        </p:txBody>
      </p:sp>
      <p:sp>
        <p:nvSpPr>
          <p:cNvPr id="7" name="Textplatzhalter 6"/>
          <p:cNvSpPr>
            <a:spLocks noGrp="1"/>
          </p:cNvSpPr>
          <p:nvPr>
            <p:ph type="body" sz="quarter" idx="16" hasCustomPrompt="1"/>
          </p:nvPr>
        </p:nvSpPr>
        <p:spPr>
          <a:xfrm>
            <a:off x="5690250" y="863989"/>
            <a:ext cx="2592000" cy="2592000"/>
          </a:xfrm>
          <a:solidFill>
            <a:srgbClr val="003955">
              <a:alpha val="80000"/>
            </a:srgbClr>
          </a:solidFill>
        </p:spPr>
        <p:txBody>
          <a:bodyPr rIns="72000" bIns="90000" anchor="b"/>
          <a:lstStyle>
            <a:lvl1pPr marL="0" indent="0" algn="r">
              <a:buNone/>
              <a:defRPr sz="13000" b="1">
                <a:solidFill>
                  <a:schemeClr val="bg1"/>
                </a:solidFill>
              </a:defRPr>
            </a:lvl1pPr>
          </a:lstStyle>
          <a:p>
            <a:pPr lvl="0"/>
            <a:r>
              <a:rPr lang="de-DE" dirty="0"/>
              <a:t>X.</a:t>
            </a:r>
          </a:p>
        </p:txBody>
      </p:sp>
      <p:grpSp>
        <p:nvGrpSpPr>
          <p:cNvPr id="6" name="Gruppieren 5"/>
          <p:cNvGrpSpPr/>
          <p:nvPr userDrawn="1"/>
        </p:nvGrpSpPr>
        <p:grpSpPr>
          <a:xfrm>
            <a:off x="71500" y="-578264"/>
            <a:ext cx="7688199" cy="533400"/>
            <a:chOff x="71500" y="-578264"/>
            <a:chExt cx="7688199" cy="533400"/>
          </a:xfrm>
        </p:grpSpPr>
        <p:sp>
          <p:nvSpPr>
            <p:cNvPr id="5" name="TextBox 4"/>
            <p:cNvSpPr txBox="1"/>
            <p:nvPr userDrawn="1"/>
          </p:nvSpPr>
          <p:spPr>
            <a:xfrm>
              <a:off x="71500" y="-380578"/>
              <a:ext cx="7066037" cy="290849"/>
            </a:xfrm>
            <a:prstGeom prst="rect">
              <a:avLst/>
            </a:prstGeom>
            <a:noFill/>
          </p:spPr>
          <p:txBody>
            <a:bodyPr wrap="none" lIns="0" tIns="0" rIns="0" bIns="0" rtlCol="0" anchor="b">
              <a:spAutoFit/>
            </a:bodyPr>
            <a:lstStyle/>
            <a:p>
              <a:pPr>
                <a:lnSpc>
                  <a:spcPct val="105000"/>
                </a:lnSpc>
                <a:buClr>
                  <a:schemeClr val="accent1"/>
                </a:buClr>
              </a:pPr>
              <a:r>
                <a:rPr lang="de-DE" sz="900" dirty="0"/>
                <a:t>Einfügen von Bildern: Über Icon „Bild einfügen“, anschließend -&gt; Bild anordnen „in den Hintergrund“.</a:t>
              </a:r>
            </a:p>
            <a:p>
              <a:pPr>
                <a:lnSpc>
                  <a:spcPct val="105000"/>
                </a:lnSpc>
                <a:buClr>
                  <a:schemeClr val="accent1"/>
                </a:buClr>
              </a:pPr>
              <a:r>
                <a:rPr lang="de-DE" sz="900" dirty="0"/>
                <a:t>Bildposition</a:t>
              </a:r>
              <a:r>
                <a:rPr lang="de-DE" sz="900" baseline="0" dirty="0"/>
                <a:t> anpassen über: Doppelklick auf das Bild – Menüreiter Bildtools-&gt;Format-&gt; „Zuschneiden“-Symbol anklicken </a:t>
              </a:r>
              <a:endParaRPr lang="de-DE" sz="900" dirty="0"/>
            </a:p>
          </p:txBody>
        </p:sp>
        <p:pic>
          <p:nvPicPr>
            <p:cNvPr id="4" name="Grafik 3"/>
            <p:cNvPicPr>
              <a:picLocks noChangeAspect="1"/>
            </p:cNvPicPr>
            <p:nvPr userDrawn="1"/>
          </p:nvPicPr>
          <p:blipFill>
            <a:blip r:embed="rId2"/>
            <a:stretch>
              <a:fillRect/>
            </a:stretch>
          </p:blipFill>
          <p:spPr>
            <a:xfrm>
              <a:off x="7073899" y="-578264"/>
              <a:ext cx="685800" cy="533400"/>
            </a:xfrm>
            <a:prstGeom prst="rect">
              <a:avLst/>
            </a:prstGeom>
          </p:spPr>
        </p:pic>
      </p:grpSp>
    </p:spTree>
    <p:extLst>
      <p:ext uri="{BB962C8B-B14F-4D97-AF65-F5344CB8AC3E}">
        <p14:creationId xmlns:p14="http://schemas.microsoft.com/office/powerpoint/2010/main" val="2013724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mj-lt"/>
                <a:cs typeface="Arial" pitchFamily="34" charset="0"/>
              </a:defRPr>
            </a:lvl1pPr>
          </a:lstStyle>
          <a:p>
            <a:r>
              <a:rPr lang="de-DE" dirty="0"/>
              <a:t>Headline</a:t>
            </a:r>
            <a:br>
              <a:rPr lang="de-DE" dirty="0"/>
            </a:br>
            <a:endParaRPr lang="de-DE" dirty="0"/>
          </a:p>
        </p:txBody>
      </p:sp>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7" name="Inhaltsplatzhalter 6"/>
          <p:cNvSpPr>
            <a:spLocks noGrp="1"/>
          </p:cNvSpPr>
          <p:nvPr>
            <p:ph sz="quarter" idx="13"/>
          </p:nvPr>
        </p:nvSpPr>
        <p:spPr>
          <a:xfrm>
            <a:off x="431801" y="1275160"/>
            <a:ext cx="8280400" cy="3294459"/>
          </a:xfrm>
        </p:spPr>
        <p:txBody>
          <a:bodyPr/>
          <a:lstStyle>
            <a:lvl1pPr marL="269081" indent="-269081">
              <a:buClrTx/>
              <a:buFont typeface="+mj-lt"/>
              <a:buAutoNum type="arabicPeriod"/>
              <a:defRPr/>
            </a:lvl1pPr>
            <a:lvl2pPr marL="406004" indent="-134541">
              <a:defRPr/>
            </a:lvl2pPr>
            <a:lvl3pPr marL="535781" indent="-134541">
              <a:defRPr/>
            </a:lvl3pPr>
            <a:lvl4pPr marL="673894" indent="-132160">
              <a:tabLst/>
              <a:defRPr/>
            </a:lvl4pPr>
            <a:lvl5pPr marL="807244" indent="-134541">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32935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el, Text, 1 Bild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310500"/>
            <a:ext cx="8280400" cy="756000"/>
          </a:xfrm>
        </p:spPr>
        <p:txBody>
          <a:bodyPr/>
          <a:lstStyle>
            <a:lvl1pPr>
              <a:defRPr/>
            </a:lvl1pPr>
          </a:lstStyle>
          <a:p>
            <a:r>
              <a:rPr lang="de-DE" dirty="0"/>
              <a:t>Headline</a:t>
            </a:r>
          </a:p>
        </p:txBody>
      </p:sp>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7" name="Bildplatzhalter 6"/>
          <p:cNvSpPr>
            <a:spLocks noGrp="1"/>
          </p:cNvSpPr>
          <p:nvPr>
            <p:ph type="pic" sz="quarter" idx="14" hasCustomPrompt="1"/>
          </p:nvPr>
        </p:nvSpPr>
        <p:spPr>
          <a:xfrm>
            <a:off x="6084888" y="1734742"/>
            <a:ext cx="2627312" cy="2834877"/>
          </a:xfrm>
          <a:solidFill>
            <a:schemeClr val="bg1">
              <a:lumMod val="85000"/>
            </a:schemeClr>
          </a:solidFill>
        </p:spPr>
        <p:txBody>
          <a:bodyPr anchor="ctr" anchorCtr="0"/>
          <a:lstStyle>
            <a:lvl1pPr marL="0" indent="0" algn="ctr">
              <a:buNone/>
              <a:defRPr/>
            </a:lvl1pPr>
          </a:lstStyle>
          <a:p>
            <a:r>
              <a:rPr lang="de-DE" dirty="0"/>
              <a:t>Bild einfügen</a:t>
            </a:r>
          </a:p>
          <a:p>
            <a:endParaRPr lang="de-DE" dirty="0"/>
          </a:p>
        </p:txBody>
      </p:sp>
      <p:sp>
        <p:nvSpPr>
          <p:cNvPr id="9" name="Inhaltsplatzhalter 6"/>
          <p:cNvSpPr>
            <a:spLocks noGrp="1"/>
          </p:cNvSpPr>
          <p:nvPr>
            <p:ph sz="quarter" idx="15"/>
          </p:nvPr>
        </p:nvSpPr>
        <p:spPr>
          <a:xfrm>
            <a:off x="431802" y="1275160"/>
            <a:ext cx="5435599" cy="32944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875584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000" y="310500"/>
            <a:ext cx="8280400" cy="756000"/>
          </a:xfrm>
        </p:spPr>
        <p:txBody>
          <a:bodyPr vert="horz" lIns="0" tIns="0" rIns="0" bIns="0" rtlCol="0" anchor="t" anchorCtr="0">
            <a:noAutofit/>
          </a:bodyPr>
          <a:lstStyle>
            <a:lvl1pPr>
              <a:defRPr lang="de-DE" baseline="0" dirty="0">
                <a:latin typeface="+mj-lt"/>
                <a:cs typeface="Arial" pitchFamily="34" charset="0"/>
              </a:defRPr>
            </a:lvl1pPr>
          </a:lstStyle>
          <a:p>
            <a:pPr lvl="0"/>
            <a:r>
              <a:rPr lang="de-DE" dirty="0"/>
              <a:t>Headline</a:t>
            </a:r>
          </a:p>
        </p:txBody>
      </p:sp>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6" name="Inhaltsplatzhalter 6"/>
          <p:cNvSpPr>
            <a:spLocks noGrp="1"/>
          </p:cNvSpPr>
          <p:nvPr>
            <p:ph sz="quarter" idx="14"/>
          </p:nvPr>
        </p:nvSpPr>
        <p:spPr>
          <a:xfrm>
            <a:off x="431801" y="1275160"/>
            <a:ext cx="8280400" cy="32944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12930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bschluss (Kontakt oben)">
    <p:spTree>
      <p:nvGrpSpPr>
        <p:cNvPr id="1" name=""/>
        <p:cNvGrpSpPr/>
        <p:nvPr/>
      </p:nvGrpSpPr>
      <p:grpSpPr>
        <a:xfrm>
          <a:off x="0" y="0"/>
          <a:ext cx="0" cy="0"/>
          <a:chOff x="0" y="0"/>
          <a:chExt cx="0" cy="0"/>
        </a:xfrm>
      </p:grpSpPr>
      <p:sp>
        <p:nvSpPr>
          <p:cNvPr id="9" name="Rechteck 15"/>
          <p:cNvSpPr/>
          <p:nvPr userDrawn="1"/>
        </p:nvSpPr>
        <p:spPr>
          <a:xfrm>
            <a:off x="0" y="2313150"/>
            <a:ext cx="9144000" cy="2127023"/>
          </a:xfrm>
          <a:custGeom>
            <a:avLst/>
            <a:gdLst>
              <a:gd name="connsiteX0" fmla="*/ 9144000 w 9144001"/>
              <a:gd name="connsiteY0" fmla="*/ 267268 h 3204356"/>
              <a:gd name="connsiteX1" fmla="*/ 9144001 w 9144001"/>
              <a:gd name="connsiteY1" fmla="*/ 0 h 3204356"/>
              <a:gd name="connsiteX2" fmla="*/ 9144001 w 9144001"/>
              <a:gd name="connsiteY2" fmla="*/ 267268 h 3204356"/>
              <a:gd name="connsiteX3" fmla="*/ 9144000 w 9144001"/>
              <a:gd name="connsiteY3" fmla="*/ 267268 h 3204356"/>
              <a:gd name="connsiteX4" fmla="*/ 0 w 9144001"/>
              <a:gd name="connsiteY4" fmla="*/ 0 h 3204356"/>
              <a:gd name="connsiteX5" fmla="*/ 1 w 9144001"/>
              <a:gd name="connsiteY5" fmla="*/ 0 h 3204356"/>
              <a:gd name="connsiteX6" fmla="*/ 1 w 9144001"/>
              <a:gd name="connsiteY6" fmla="*/ 267268 h 3204356"/>
              <a:gd name="connsiteX7" fmla="*/ 1 w 9144001"/>
              <a:gd name="connsiteY7" fmla="*/ 1077358 h 3204356"/>
              <a:gd name="connsiteX8" fmla="*/ 9144001 w 9144001"/>
              <a:gd name="connsiteY8" fmla="*/ 267268 h 3204356"/>
              <a:gd name="connsiteX9" fmla="*/ 9144001 w 9144001"/>
              <a:gd name="connsiteY9" fmla="*/ 2201768 h 3204356"/>
              <a:gd name="connsiteX10" fmla="*/ 1 w 9144001"/>
              <a:gd name="connsiteY10" fmla="*/ 3011858 h 3204356"/>
              <a:gd name="connsiteX11" fmla="*/ 2 w 9144001"/>
              <a:gd name="connsiteY11" fmla="*/ 3011858 h 3204356"/>
              <a:gd name="connsiteX12" fmla="*/ 2 w 9144001"/>
              <a:gd name="connsiteY12" fmla="*/ 3204356 h 3204356"/>
              <a:gd name="connsiteX13" fmla="*/ 0 w 9144001"/>
              <a:gd name="connsiteY13" fmla="*/ 3204356 h 3204356"/>
              <a:gd name="connsiteX14" fmla="*/ 0 w 9144001"/>
              <a:gd name="connsiteY14" fmla="*/ 0 h 3204356"/>
              <a:gd name="connsiteX0" fmla="*/ 9144000 w 9144001"/>
              <a:gd name="connsiteY0" fmla="*/ 267268 h 3204356"/>
              <a:gd name="connsiteX1" fmla="*/ 9144001 w 9144001"/>
              <a:gd name="connsiteY1" fmla="*/ 267268 h 3204356"/>
              <a:gd name="connsiteX2" fmla="*/ 9144000 w 9144001"/>
              <a:gd name="connsiteY2" fmla="*/ 267268 h 3204356"/>
              <a:gd name="connsiteX3" fmla="*/ 0 w 9144001"/>
              <a:gd name="connsiteY3" fmla="*/ 0 h 3204356"/>
              <a:gd name="connsiteX4" fmla="*/ 1 w 9144001"/>
              <a:gd name="connsiteY4" fmla="*/ 0 h 3204356"/>
              <a:gd name="connsiteX5" fmla="*/ 1 w 9144001"/>
              <a:gd name="connsiteY5" fmla="*/ 267268 h 3204356"/>
              <a:gd name="connsiteX6" fmla="*/ 1 w 9144001"/>
              <a:gd name="connsiteY6" fmla="*/ 1077358 h 3204356"/>
              <a:gd name="connsiteX7" fmla="*/ 9144001 w 9144001"/>
              <a:gd name="connsiteY7" fmla="*/ 267268 h 3204356"/>
              <a:gd name="connsiteX8" fmla="*/ 9144001 w 9144001"/>
              <a:gd name="connsiteY8" fmla="*/ 2201768 h 3204356"/>
              <a:gd name="connsiteX9" fmla="*/ 1 w 9144001"/>
              <a:gd name="connsiteY9" fmla="*/ 3011858 h 3204356"/>
              <a:gd name="connsiteX10" fmla="*/ 2 w 9144001"/>
              <a:gd name="connsiteY10" fmla="*/ 3011858 h 3204356"/>
              <a:gd name="connsiteX11" fmla="*/ 2 w 9144001"/>
              <a:gd name="connsiteY11" fmla="*/ 3204356 h 3204356"/>
              <a:gd name="connsiteX12" fmla="*/ 0 w 9144001"/>
              <a:gd name="connsiteY12" fmla="*/ 3204356 h 3204356"/>
              <a:gd name="connsiteX13" fmla="*/ 0 w 9144001"/>
              <a:gd name="connsiteY13" fmla="*/ 0 h 3204356"/>
              <a:gd name="connsiteX0" fmla="*/ 9144000 w 9144001"/>
              <a:gd name="connsiteY0" fmla="*/ 267268 h 3204356"/>
              <a:gd name="connsiteX1" fmla="*/ 9144001 w 9144001"/>
              <a:gd name="connsiteY1" fmla="*/ 267268 h 3204356"/>
              <a:gd name="connsiteX2" fmla="*/ 9144000 w 9144001"/>
              <a:gd name="connsiteY2" fmla="*/ 267268 h 3204356"/>
              <a:gd name="connsiteX3" fmla="*/ 0 w 9144001"/>
              <a:gd name="connsiteY3" fmla="*/ 3204356 h 3204356"/>
              <a:gd name="connsiteX4" fmla="*/ 1 w 9144001"/>
              <a:gd name="connsiteY4" fmla="*/ 0 h 3204356"/>
              <a:gd name="connsiteX5" fmla="*/ 1 w 9144001"/>
              <a:gd name="connsiteY5" fmla="*/ 267268 h 3204356"/>
              <a:gd name="connsiteX6" fmla="*/ 1 w 9144001"/>
              <a:gd name="connsiteY6" fmla="*/ 1077358 h 3204356"/>
              <a:gd name="connsiteX7" fmla="*/ 9144001 w 9144001"/>
              <a:gd name="connsiteY7" fmla="*/ 267268 h 3204356"/>
              <a:gd name="connsiteX8" fmla="*/ 9144001 w 9144001"/>
              <a:gd name="connsiteY8" fmla="*/ 2201768 h 3204356"/>
              <a:gd name="connsiteX9" fmla="*/ 1 w 9144001"/>
              <a:gd name="connsiteY9" fmla="*/ 3011858 h 3204356"/>
              <a:gd name="connsiteX10" fmla="*/ 2 w 9144001"/>
              <a:gd name="connsiteY10" fmla="*/ 3011858 h 3204356"/>
              <a:gd name="connsiteX11" fmla="*/ 2 w 9144001"/>
              <a:gd name="connsiteY11" fmla="*/ 3204356 h 3204356"/>
              <a:gd name="connsiteX12" fmla="*/ 0 w 9144001"/>
              <a:gd name="connsiteY12" fmla="*/ 3204356 h 3204356"/>
              <a:gd name="connsiteX0" fmla="*/ 9144000 w 9144001"/>
              <a:gd name="connsiteY0" fmla="*/ 0 h 2937088"/>
              <a:gd name="connsiteX1" fmla="*/ 9144001 w 9144001"/>
              <a:gd name="connsiteY1" fmla="*/ 0 h 2937088"/>
              <a:gd name="connsiteX2" fmla="*/ 9144000 w 9144001"/>
              <a:gd name="connsiteY2" fmla="*/ 0 h 2937088"/>
              <a:gd name="connsiteX3" fmla="*/ 0 w 9144001"/>
              <a:gd name="connsiteY3" fmla="*/ 2937088 h 2937088"/>
              <a:gd name="connsiteX4" fmla="*/ 1 w 9144001"/>
              <a:gd name="connsiteY4" fmla="*/ 0 h 2937088"/>
              <a:gd name="connsiteX5" fmla="*/ 1 w 9144001"/>
              <a:gd name="connsiteY5" fmla="*/ 810090 h 2937088"/>
              <a:gd name="connsiteX6" fmla="*/ 9144001 w 9144001"/>
              <a:gd name="connsiteY6" fmla="*/ 0 h 2937088"/>
              <a:gd name="connsiteX7" fmla="*/ 9144001 w 9144001"/>
              <a:gd name="connsiteY7" fmla="*/ 1934500 h 2937088"/>
              <a:gd name="connsiteX8" fmla="*/ 1 w 9144001"/>
              <a:gd name="connsiteY8" fmla="*/ 2744590 h 2937088"/>
              <a:gd name="connsiteX9" fmla="*/ 2 w 9144001"/>
              <a:gd name="connsiteY9" fmla="*/ 2744590 h 2937088"/>
              <a:gd name="connsiteX10" fmla="*/ 2 w 9144001"/>
              <a:gd name="connsiteY10" fmla="*/ 2937088 h 2937088"/>
              <a:gd name="connsiteX11" fmla="*/ 0 w 9144001"/>
              <a:gd name="connsiteY11" fmla="*/ 2937088 h 2937088"/>
              <a:gd name="connsiteX0" fmla="*/ 9821332 w 9821333"/>
              <a:gd name="connsiteY0" fmla="*/ 0 h 2937088"/>
              <a:gd name="connsiteX1" fmla="*/ 9821333 w 9821333"/>
              <a:gd name="connsiteY1" fmla="*/ 0 h 2937088"/>
              <a:gd name="connsiteX2" fmla="*/ 9821332 w 9821333"/>
              <a:gd name="connsiteY2" fmla="*/ 0 h 2937088"/>
              <a:gd name="connsiteX3" fmla="*/ 677332 w 9821333"/>
              <a:gd name="connsiteY3" fmla="*/ 2937088 h 2937088"/>
              <a:gd name="connsiteX4" fmla="*/ 677333 w 9821333"/>
              <a:gd name="connsiteY4" fmla="*/ 810090 h 2937088"/>
              <a:gd name="connsiteX5" fmla="*/ 9821333 w 9821333"/>
              <a:gd name="connsiteY5" fmla="*/ 0 h 2937088"/>
              <a:gd name="connsiteX6" fmla="*/ 9821333 w 9821333"/>
              <a:gd name="connsiteY6" fmla="*/ 1934500 h 2937088"/>
              <a:gd name="connsiteX7" fmla="*/ 677333 w 9821333"/>
              <a:gd name="connsiteY7" fmla="*/ 2744590 h 2937088"/>
              <a:gd name="connsiteX8" fmla="*/ 677334 w 9821333"/>
              <a:gd name="connsiteY8" fmla="*/ 2744590 h 2937088"/>
              <a:gd name="connsiteX9" fmla="*/ 677334 w 9821333"/>
              <a:gd name="connsiteY9" fmla="*/ 2937088 h 2937088"/>
              <a:gd name="connsiteX10" fmla="*/ 677332 w 9821333"/>
              <a:gd name="connsiteY10" fmla="*/ 2937088 h 2937088"/>
              <a:gd name="connsiteX0" fmla="*/ 9143999 w 9144000"/>
              <a:gd name="connsiteY0" fmla="*/ 0 h 2937088"/>
              <a:gd name="connsiteX1" fmla="*/ 9144000 w 9144000"/>
              <a:gd name="connsiteY1" fmla="*/ 0 h 2937088"/>
              <a:gd name="connsiteX2" fmla="*/ 9143999 w 9144000"/>
              <a:gd name="connsiteY2" fmla="*/ 0 h 2937088"/>
              <a:gd name="connsiteX3" fmla="*/ 1 w 9144000"/>
              <a:gd name="connsiteY3" fmla="*/ 2937088 h 2937088"/>
              <a:gd name="connsiteX4" fmla="*/ 0 w 9144000"/>
              <a:gd name="connsiteY4" fmla="*/ 810090 h 2937088"/>
              <a:gd name="connsiteX5" fmla="*/ 9144000 w 9144000"/>
              <a:gd name="connsiteY5" fmla="*/ 0 h 2937088"/>
              <a:gd name="connsiteX6" fmla="*/ 9144000 w 9144000"/>
              <a:gd name="connsiteY6" fmla="*/ 1934500 h 2937088"/>
              <a:gd name="connsiteX7" fmla="*/ 0 w 9144000"/>
              <a:gd name="connsiteY7" fmla="*/ 2744590 h 2937088"/>
              <a:gd name="connsiteX8" fmla="*/ 1 w 9144000"/>
              <a:gd name="connsiteY8" fmla="*/ 2744590 h 2937088"/>
              <a:gd name="connsiteX9" fmla="*/ 1 w 9144000"/>
              <a:gd name="connsiteY9" fmla="*/ 2937088 h 2937088"/>
              <a:gd name="connsiteX0" fmla="*/ 9143999 w 9144000"/>
              <a:gd name="connsiteY0" fmla="*/ 0 h 2744590"/>
              <a:gd name="connsiteX1" fmla="*/ 9144000 w 9144000"/>
              <a:gd name="connsiteY1" fmla="*/ 0 h 2744590"/>
              <a:gd name="connsiteX2" fmla="*/ 9143999 w 9144000"/>
              <a:gd name="connsiteY2" fmla="*/ 0 h 2744590"/>
              <a:gd name="connsiteX3" fmla="*/ 1 w 9144000"/>
              <a:gd name="connsiteY3" fmla="*/ 2744590 h 2744590"/>
              <a:gd name="connsiteX4" fmla="*/ 0 w 9144000"/>
              <a:gd name="connsiteY4" fmla="*/ 810090 h 2744590"/>
              <a:gd name="connsiteX5" fmla="*/ 9144000 w 9144000"/>
              <a:gd name="connsiteY5" fmla="*/ 0 h 2744590"/>
              <a:gd name="connsiteX6" fmla="*/ 9144000 w 9144000"/>
              <a:gd name="connsiteY6" fmla="*/ 1934500 h 2744590"/>
              <a:gd name="connsiteX7" fmla="*/ 0 w 9144000"/>
              <a:gd name="connsiteY7" fmla="*/ 2744590 h 2744590"/>
              <a:gd name="connsiteX8" fmla="*/ 1 w 9144000"/>
              <a:gd name="connsiteY8" fmla="*/ 2744590 h 2744590"/>
              <a:gd name="connsiteX0" fmla="*/ 1 w 9144000"/>
              <a:gd name="connsiteY0" fmla="*/ 2744590 h 2836030"/>
              <a:gd name="connsiteX1" fmla="*/ 0 w 9144000"/>
              <a:gd name="connsiteY1" fmla="*/ 810090 h 2836030"/>
              <a:gd name="connsiteX2" fmla="*/ 9144000 w 9144000"/>
              <a:gd name="connsiteY2" fmla="*/ 0 h 2836030"/>
              <a:gd name="connsiteX3" fmla="*/ 9144000 w 9144000"/>
              <a:gd name="connsiteY3" fmla="*/ 1934500 h 2836030"/>
              <a:gd name="connsiteX4" fmla="*/ 0 w 9144000"/>
              <a:gd name="connsiteY4" fmla="*/ 2744590 h 2836030"/>
              <a:gd name="connsiteX5" fmla="*/ 91441 w 9144000"/>
              <a:gd name="connsiteY5" fmla="*/ 2836030 h 283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836030">
                <a:close/>
                <a:moveTo>
                  <a:pt x="1" y="2744590"/>
                </a:moveTo>
                <a:cubicBezTo>
                  <a:pt x="1" y="2099757"/>
                  <a:pt x="0" y="1454923"/>
                  <a:pt x="0" y="810090"/>
                </a:cubicBezTo>
                <a:lnTo>
                  <a:pt x="9144000" y="0"/>
                </a:lnTo>
                <a:lnTo>
                  <a:pt x="9144000" y="1934500"/>
                </a:lnTo>
                <a:lnTo>
                  <a:pt x="0" y="2744590"/>
                </a:lnTo>
                <a:lnTo>
                  <a:pt x="91441" y="2836030"/>
                </a:lnTo>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135731" indent="-135731" algn="ctr">
              <a:lnSpc>
                <a:spcPct val="113000"/>
              </a:lnSpc>
              <a:buClr>
                <a:schemeClr val="accent1"/>
              </a:buClr>
              <a:buFont typeface="Arial Black" pitchFamily="34" charset="0"/>
              <a:buChar char="›"/>
            </a:pPr>
            <a:endParaRPr lang="de-DE" sz="1425" dirty="0">
              <a:solidFill>
                <a:schemeClr val="tx1"/>
              </a:solidFill>
            </a:endParaRPr>
          </a:p>
        </p:txBody>
      </p:sp>
      <p:sp>
        <p:nvSpPr>
          <p:cNvPr id="12" name="Titel 1"/>
          <p:cNvSpPr>
            <a:spLocks noGrp="1"/>
          </p:cNvSpPr>
          <p:nvPr>
            <p:ph type="ctrTitle" hasCustomPrompt="1"/>
          </p:nvPr>
        </p:nvSpPr>
        <p:spPr>
          <a:xfrm rot="-300000">
            <a:off x="418004" y="2798678"/>
            <a:ext cx="8381400" cy="778754"/>
          </a:xfrm>
        </p:spPr>
        <p:txBody>
          <a:bodyPr/>
          <a:lstStyle>
            <a:lvl1pPr algn="l">
              <a:lnSpc>
                <a:spcPct val="90000"/>
              </a:lnSpc>
              <a:spcBef>
                <a:spcPts val="0"/>
              </a:spcBef>
              <a:defRPr sz="2700">
                <a:solidFill>
                  <a:schemeClr val="bg1"/>
                </a:solidFill>
              </a:defRPr>
            </a:lvl1pPr>
          </a:lstStyle>
          <a:p>
            <a:r>
              <a:rPr lang="de-DE" dirty="0"/>
              <a:t>Titel</a:t>
            </a:r>
            <a:br>
              <a:rPr lang="de-DE" dirty="0"/>
            </a:br>
            <a:endParaRPr lang="de-DE" dirty="0"/>
          </a:p>
        </p:txBody>
      </p:sp>
      <p:sp>
        <p:nvSpPr>
          <p:cNvPr id="13" name="Untertitel 2"/>
          <p:cNvSpPr>
            <a:spLocks noGrp="1"/>
          </p:cNvSpPr>
          <p:nvPr>
            <p:ph type="subTitle" idx="1" hasCustomPrompt="1"/>
          </p:nvPr>
        </p:nvSpPr>
        <p:spPr>
          <a:xfrm rot="-300000">
            <a:off x="483752" y="3669157"/>
            <a:ext cx="6400800" cy="281390"/>
          </a:xfrm>
        </p:spPr>
        <p:txBody>
          <a:bodyPr anchor="b" anchorCtr="0"/>
          <a:lstStyle>
            <a:lvl1pPr marL="0" indent="0" algn="l">
              <a:lnSpc>
                <a:spcPct val="105000"/>
              </a:lnSpc>
              <a:spcBef>
                <a:spcPts val="0"/>
              </a:spcBef>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Subheadline</a:t>
            </a:r>
          </a:p>
          <a:p>
            <a:endParaRPr lang="de-DE" dirty="0"/>
          </a:p>
        </p:txBody>
      </p:sp>
      <p:sp>
        <p:nvSpPr>
          <p:cNvPr id="8" name="Textplatzhalter 4"/>
          <p:cNvSpPr>
            <a:spLocks noGrp="1"/>
          </p:cNvSpPr>
          <p:nvPr>
            <p:ph type="body" sz="quarter" idx="10"/>
          </p:nvPr>
        </p:nvSpPr>
        <p:spPr>
          <a:xfrm>
            <a:off x="431799" y="276495"/>
            <a:ext cx="4032000" cy="1836204"/>
          </a:xfrm>
        </p:spPr>
        <p:txBody>
          <a:bodyPr/>
          <a:lstStyle>
            <a:lvl1pPr marL="0" indent="0">
              <a:lnSpc>
                <a:spcPct val="100000"/>
              </a:lnSpc>
              <a:spcBef>
                <a:spcPts val="900"/>
              </a:spcBef>
              <a:buNone/>
              <a:defRPr/>
            </a:lvl1pPr>
            <a:lvl2pPr marL="135731" indent="-135731">
              <a:lnSpc>
                <a:spcPct val="100000"/>
              </a:lnSpc>
              <a:spcBef>
                <a:spcPts val="900"/>
              </a:spcBef>
              <a:defRPr/>
            </a:lvl2pPr>
            <a:lvl3pPr marL="270272" indent="-134541">
              <a:lnSpc>
                <a:spcPct val="100000"/>
              </a:lnSpc>
              <a:spcBef>
                <a:spcPts val="900"/>
              </a:spcBef>
              <a:defRPr/>
            </a:lvl3pPr>
            <a:lvl4pPr marL="404813" indent="-135731">
              <a:lnSpc>
                <a:spcPct val="100000"/>
              </a:lnSpc>
              <a:spcBef>
                <a:spcPts val="900"/>
              </a:spcBef>
              <a:defRPr/>
            </a:lvl4pPr>
            <a:lvl5pPr marL="540544" indent="-134541">
              <a:lnSpc>
                <a:spcPct val="100000"/>
              </a:lnSpc>
              <a:spcBef>
                <a:spcPts val="900"/>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11"/>
          </p:nvPr>
        </p:nvSpPr>
        <p:spPr>
          <a:xfrm>
            <a:off x="4680200" y="276495"/>
            <a:ext cx="4032000" cy="1836204"/>
          </a:xfrm>
        </p:spPr>
        <p:txBody>
          <a:bodyPr/>
          <a:lstStyle>
            <a:lvl1pPr marL="0" indent="0">
              <a:lnSpc>
                <a:spcPct val="100000"/>
              </a:lnSpc>
              <a:spcBef>
                <a:spcPts val="900"/>
              </a:spcBef>
              <a:buNone/>
              <a:defRPr/>
            </a:lvl1pPr>
            <a:lvl2pPr marL="135731" indent="-135731">
              <a:lnSpc>
                <a:spcPct val="100000"/>
              </a:lnSpc>
              <a:spcBef>
                <a:spcPts val="900"/>
              </a:spcBef>
              <a:defRPr/>
            </a:lvl2pPr>
            <a:lvl3pPr marL="270272" indent="-134541">
              <a:lnSpc>
                <a:spcPct val="100000"/>
              </a:lnSpc>
              <a:spcBef>
                <a:spcPts val="900"/>
              </a:spcBef>
              <a:defRPr/>
            </a:lvl3pPr>
            <a:lvl4pPr marL="404813" indent="-135731">
              <a:lnSpc>
                <a:spcPct val="100000"/>
              </a:lnSpc>
              <a:spcBef>
                <a:spcPts val="900"/>
              </a:spcBef>
              <a:defRPr/>
            </a:lvl4pPr>
            <a:lvl5pPr marL="540544" indent="-134541">
              <a:lnSpc>
                <a:spcPct val="100000"/>
              </a:lnSpc>
              <a:spcBef>
                <a:spcPts val="900"/>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14" name="Grafik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18997"/>
          <a:stretch/>
        </p:blipFill>
        <p:spPr>
          <a:xfrm>
            <a:off x="6811116" y="2982066"/>
            <a:ext cx="2332885" cy="1557254"/>
          </a:xfrm>
          <a:prstGeom prst="rect">
            <a:avLst/>
          </a:prstGeom>
        </p:spPr>
      </p:pic>
    </p:spTree>
    <p:extLst>
      <p:ext uri="{BB962C8B-B14F-4D97-AF65-F5344CB8AC3E}">
        <p14:creationId xmlns:p14="http://schemas.microsoft.com/office/powerpoint/2010/main" val="2431097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Abschluss (Kontakt oben)">
    <p:spTree>
      <p:nvGrpSpPr>
        <p:cNvPr id="1" name=""/>
        <p:cNvGrpSpPr/>
        <p:nvPr/>
      </p:nvGrpSpPr>
      <p:grpSpPr>
        <a:xfrm>
          <a:off x="0" y="0"/>
          <a:ext cx="0" cy="0"/>
          <a:chOff x="0" y="0"/>
          <a:chExt cx="0" cy="0"/>
        </a:xfrm>
      </p:grpSpPr>
      <p:sp>
        <p:nvSpPr>
          <p:cNvPr id="9" name="Rechteck 15"/>
          <p:cNvSpPr/>
          <p:nvPr userDrawn="1"/>
        </p:nvSpPr>
        <p:spPr>
          <a:xfrm>
            <a:off x="0" y="2313150"/>
            <a:ext cx="9144000" cy="2127023"/>
          </a:xfrm>
          <a:custGeom>
            <a:avLst/>
            <a:gdLst>
              <a:gd name="connsiteX0" fmla="*/ 9144000 w 9144001"/>
              <a:gd name="connsiteY0" fmla="*/ 267268 h 3204356"/>
              <a:gd name="connsiteX1" fmla="*/ 9144001 w 9144001"/>
              <a:gd name="connsiteY1" fmla="*/ 0 h 3204356"/>
              <a:gd name="connsiteX2" fmla="*/ 9144001 w 9144001"/>
              <a:gd name="connsiteY2" fmla="*/ 267268 h 3204356"/>
              <a:gd name="connsiteX3" fmla="*/ 9144000 w 9144001"/>
              <a:gd name="connsiteY3" fmla="*/ 267268 h 3204356"/>
              <a:gd name="connsiteX4" fmla="*/ 0 w 9144001"/>
              <a:gd name="connsiteY4" fmla="*/ 0 h 3204356"/>
              <a:gd name="connsiteX5" fmla="*/ 1 w 9144001"/>
              <a:gd name="connsiteY5" fmla="*/ 0 h 3204356"/>
              <a:gd name="connsiteX6" fmla="*/ 1 w 9144001"/>
              <a:gd name="connsiteY6" fmla="*/ 267268 h 3204356"/>
              <a:gd name="connsiteX7" fmla="*/ 1 w 9144001"/>
              <a:gd name="connsiteY7" fmla="*/ 1077358 h 3204356"/>
              <a:gd name="connsiteX8" fmla="*/ 9144001 w 9144001"/>
              <a:gd name="connsiteY8" fmla="*/ 267268 h 3204356"/>
              <a:gd name="connsiteX9" fmla="*/ 9144001 w 9144001"/>
              <a:gd name="connsiteY9" fmla="*/ 2201768 h 3204356"/>
              <a:gd name="connsiteX10" fmla="*/ 1 w 9144001"/>
              <a:gd name="connsiteY10" fmla="*/ 3011858 h 3204356"/>
              <a:gd name="connsiteX11" fmla="*/ 2 w 9144001"/>
              <a:gd name="connsiteY11" fmla="*/ 3011858 h 3204356"/>
              <a:gd name="connsiteX12" fmla="*/ 2 w 9144001"/>
              <a:gd name="connsiteY12" fmla="*/ 3204356 h 3204356"/>
              <a:gd name="connsiteX13" fmla="*/ 0 w 9144001"/>
              <a:gd name="connsiteY13" fmla="*/ 3204356 h 3204356"/>
              <a:gd name="connsiteX14" fmla="*/ 0 w 9144001"/>
              <a:gd name="connsiteY14" fmla="*/ 0 h 3204356"/>
              <a:gd name="connsiteX0" fmla="*/ 9144000 w 9144001"/>
              <a:gd name="connsiteY0" fmla="*/ 267268 h 3204356"/>
              <a:gd name="connsiteX1" fmla="*/ 9144001 w 9144001"/>
              <a:gd name="connsiteY1" fmla="*/ 267268 h 3204356"/>
              <a:gd name="connsiteX2" fmla="*/ 9144000 w 9144001"/>
              <a:gd name="connsiteY2" fmla="*/ 267268 h 3204356"/>
              <a:gd name="connsiteX3" fmla="*/ 0 w 9144001"/>
              <a:gd name="connsiteY3" fmla="*/ 0 h 3204356"/>
              <a:gd name="connsiteX4" fmla="*/ 1 w 9144001"/>
              <a:gd name="connsiteY4" fmla="*/ 0 h 3204356"/>
              <a:gd name="connsiteX5" fmla="*/ 1 w 9144001"/>
              <a:gd name="connsiteY5" fmla="*/ 267268 h 3204356"/>
              <a:gd name="connsiteX6" fmla="*/ 1 w 9144001"/>
              <a:gd name="connsiteY6" fmla="*/ 1077358 h 3204356"/>
              <a:gd name="connsiteX7" fmla="*/ 9144001 w 9144001"/>
              <a:gd name="connsiteY7" fmla="*/ 267268 h 3204356"/>
              <a:gd name="connsiteX8" fmla="*/ 9144001 w 9144001"/>
              <a:gd name="connsiteY8" fmla="*/ 2201768 h 3204356"/>
              <a:gd name="connsiteX9" fmla="*/ 1 w 9144001"/>
              <a:gd name="connsiteY9" fmla="*/ 3011858 h 3204356"/>
              <a:gd name="connsiteX10" fmla="*/ 2 w 9144001"/>
              <a:gd name="connsiteY10" fmla="*/ 3011858 h 3204356"/>
              <a:gd name="connsiteX11" fmla="*/ 2 w 9144001"/>
              <a:gd name="connsiteY11" fmla="*/ 3204356 h 3204356"/>
              <a:gd name="connsiteX12" fmla="*/ 0 w 9144001"/>
              <a:gd name="connsiteY12" fmla="*/ 3204356 h 3204356"/>
              <a:gd name="connsiteX13" fmla="*/ 0 w 9144001"/>
              <a:gd name="connsiteY13" fmla="*/ 0 h 3204356"/>
              <a:gd name="connsiteX0" fmla="*/ 9144000 w 9144001"/>
              <a:gd name="connsiteY0" fmla="*/ 267268 h 3204356"/>
              <a:gd name="connsiteX1" fmla="*/ 9144001 w 9144001"/>
              <a:gd name="connsiteY1" fmla="*/ 267268 h 3204356"/>
              <a:gd name="connsiteX2" fmla="*/ 9144000 w 9144001"/>
              <a:gd name="connsiteY2" fmla="*/ 267268 h 3204356"/>
              <a:gd name="connsiteX3" fmla="*/ 0 w 9144001"/>
              <a:gd name="connsiteY3" fmla="*/ 3204356 h 3204356"/>
              <a:gd name="connsiteX4" fmla="*/ 1 w 9144001"/>
              <a:gd name="connsiteY4" fmla="*/ 0 h 3204356"/>
              <a:gd name="connsiteX5" fmla="*/ 1 w 9144001"/>
              <a:gd name="connsiteY5" fmla="*/ 267268 h 3204356"/>
              <a:gd name="connsiteX6" fmla="*/ 1 w 9144001"/>
              <a:gd name="connsiteY6" fmla="*/ 1077358 h 3204356"/>
              <a:gd name="connsiteX7" fmla="*/ 9144001 w 9144001"/>
              <a:gd name="connsiteY7" fmla="*/ 267268 h 3204356"/>
              <a:gd name="connsiteX8" fmla="*/ 9144001 w 9144001"/>
              <a:gd name="connsiteY8" fmla="*/ 2201768 h 3204356"/>
              <a:gd name="connsiteX9" fmla="*/ 1 w 9144001"/>
              <a:gd name="connsiteY9" fmla="*/ 3011858 h 3204356"/>
              <a:gd name="connsiteX10" fmla="*/ 2 w 9144001"/>
              <a:gd name="connsiteY10" fmla="*/ 3011858 h 3204356"/>
              <a:gd name="connsiteX11" fmla="*/ 2 w 9144001"/>
              <a:gd name="connsiteY11" fmla="*/ 3204356 h 3204356"/>
              <a:gd name="connsiteX12" fmla="*/ 0 w 9144001"/>
              <a:gd name="connsiteY12" fmla="*/ 3204356 h 3204356"/>
              <a:gd name="connsiteX0" fmla="*/ 9144000 w 9144001"/>
              <a:gd name="connsiteY0" fmla="*/ 0 h 2937088"/>
              <a:gd name="connsiteX1" fmla="*/ 9144001 w 9144001"/>
              <a:gd name="connsiteY1" fmla="*/ 0 h 2937088"/>
              <a:gd name="connsiteX2" fmla="*/ 9144000 w 9144001"/>
              <a:gd name="connsiteY2" fmla="*/ 0 h 2937088"/>
              <a:gd name="connsiteX3" fmla="*/ 0 w 9144001"/>
              <a:gd name="connsiteY3" fmla="*/ 2937088 h 2937088"/>
              <a:gd name="connsiteX4" fmla="*/ 1 w 9144001"/>
              <a:gd name="connsiteY4" fmla="*/ 0 h 2937088"/>
              <a:gd name="connsiteX5" fmla="*/ 1 w 9144001"/>
              <a:gd name="connsiteY5" fmla="*/ 810090 h 2937088"/>
              <a:gd name="connsiteX6" fmla="*/ 9144001 w 9144001"/>
              <a:gd name="connsiteY6" fmla="*/ 0 h 2937088"/>
              <a:gd name="connsiteX7" fmla="*/ 9144001 w 9144001"/>
              <a:gd name="connsiteY7" fmla="*/ 1934500 h 2937088"/>
              <a:gd name="connsiteX8" fmla="*/ 1 w 9144001"/>
              <a:gd name="connsiteY8" fmla="*/ 2744590 h 2937088"/>
              <a:gd name="connsiteX9" fmla="*/ 2 w 9144001"/>
              <a:gd name="connsiteY9" fmla="*/ 2744590 h 2937088"/>
              <a:gd name="connsiteX10" fmla="*/ 2 w 9144001"/>
              <a:gd name="connsiteY10" fmla="*/ 2937088 h 2937088"/>
              <a:gd name="connsiteX11" fmla="*/ 0 w 9144001"/>
              <a:gd name="connsiteY11" fmla="*/ 2937088 h 2937088"/>
              <a:gd name="connsiteX0" fmla="*/ 9821332 w 9821333"/>
              <a:gd name="connsiteY0" fmla="*/ 0 h 2937088"/>
              <a:gd name="connsiteX1" fmla="*/ 9821333 w 9821333"/>
              <a:gd name="connsiteY1" fmla="*/ 0 h 2937088"/>
              <a:gd name="connsiteX2" fmla="*/ 9821332 w 9821333"/>
              <a:gd name="connsiteY2" fmla="*/ 0 h 2937088"/>
              <a:gd name="connsiteX3" fmla="*/ 677332 w 9821333"/>
              <a:gd name="connsiteY3" fmla="*/ 2937088 h 2937088"/>
              <a:gd name="connsiteX4" fmla="*/ 677333 w 9821333"/>
              <a:gd name="connsiteY4" fmla="*/ 810090 h 2937088"/>
              <a:gd name="connsiteX5" fmla="*/ 9821333 w 9821333"/>
              <a:gd name="connsiteY5" fmla="*/ 0 h 2937088"/>
              <a:gd name="connsiteX6" fmla="*/ 9821333 w 9821333"/>
              <a:gd name="connsiteY6" fmla="*/ 1934500 h 2937088"/>
              <a:gd name="connsiteX7" fmla="*/ 677333 w 9821333"/>
              <a:gd name="connsiteY7" fmla="*/ 2744590 h 2937088"/>
              <a:gd name="connsiteX8" fmla="*/ 677334 w 9821333"/>
              <a:gd name="connsiteY8" fmla="*/ 2744590 h 2937088"/>
              <a:gd name="connsiteX9" fmla="*/ 677334 w 9821333"/>
              <a:gd name="connsiteY9" fmla="*/ 2937088 h 2937088"/>
              <a:gd name="connsiteX10" fmla="*/ 677332 w 9821333"/>
              <a:gd name="connsiteY10" fmla="*/ 2937088 h 2937088"/>
              <a:gd name="connsiteX0" fmla="*/ 9143999 w 9144000"/>
              <a:gd name="connsiteY0" fmla="*/ 0 h 2937088"/>
              <a:gd name="connsiteX1" fmla="*/ 9144000 w 9144000"/>
              <a:gd name="connsiteY1" fmla="*/ 0 h 2937088"/>
              <a:gd name="connsiteX2" fmla="*/ 9143999 w 9144000"/>
              <a:gd name="connsiteY2" fmla="*/ 0 h 2937088"/>
              <a:gd name="connsiteX3" fmla="*/ 1 w 9144000"/>
              <a:gd name="connsiteY3" fmla="*/ 2937088 h 2937088"/>
              <a:gd name="connsiteX4" fmla="*/ 0 w 9144000"/>
              <a:gd name="connsiteY4" fmla="*/ 810090 h 2937088"/>
              <a:gd name="connsiteX5" fmla="*/ 9144000 w 9144000"/>
              <a:gd name="connsiteY5" fmla="*/ 0 h 2937088"/>
              <a:gd name="connsiteX6" fmla="*/ 9144000 w 9144000"/>
              <a:gd name="connsiteY6" fmla="*/ 1934500 h 2937088"/>
              <a:gd name="connsiteX7" fmla="*/ 0 w 9144000"/>
              <a:gd name="connsiteY7" fmla="*/ 2744590 h 2937088"/>
              <a:gd name="connsiteX8" fmla="*/ 1 w 9144000"/>
              <a:gd name="connsiteY8" fmla="*/ 2744590 h 2937088"/>
              <a:gd name="connsiteX9" fmla="*/ 1 w 9144000"/>
              <a:gd name="connsiteY9" fmla="*/ 2937088 h 2937088"/>
              <a:gd name="connsiteX0" fmla="*/ 9143999 w 9144000"/>
              <a:gd name="connsiteY0" fmla="*/ 0 h 2744590"/>
              <a:gd name="connsiteX1" fmla="*/ 9144000 w 9144000"/>
              <a:gd name="connsiteY1" fmla="*/ 0 h 2744590"/>
              <a:gd name="connsiteX2" fmla="*/ 9143999 w 9144000"/>
              <a:gd name="connsiteY2" fmla="*/ 0 h 2744590"/>
              <a:gd name="connsiteX3" fmla="*/ 1 w 9144000"/>
              <a:gd name="connsiteY3" fmla="*/ 2744590 h 2744590"/>
              <a:gd name="connsiteX4" fmla="*/ 0 w 9144000"/>
              <a:gd name="connsiteY4" fmla="*/ 810090 h 2744590"/>
              <a:gd name="connsiteX5" fmla="*/ 9144000 w 9144000"/>
              <a:gd name="connsiteY5" fmla="*/ 0 h 2744590"/>
              <a:gd name="connsiteX6" fmla="*/ 9144000 w 9144000"/>
              <a:gd name="connsiteY6" fmla="*/ 1934500 h 2744590"/>
              <a:gd name="connsiteX7" fmla="*/ 0 w 9144000"/>
              <a:gd name="connsiteY7" fmla="*/ 2744590 h 2744590"/>
              <a:gd name="connsiteX8" fmla="*/ 1 w 9144000"/>
              <a:gd name="connsiteY8" fmla="*/ 2744590 h 2744590"/>
              <a:gd name="connsiteX0" fmla="*/ 1 w 9144000"/>
              <a:gd name="connsiteY0" fmla="*/ 2744590 h 2836030"/>
              <a:gd name="connsiteX1" fmla="*/ 0 w 9144000"/>
              <a:gd name="connsiteY1" fmla="*/ 810090 h 2836030"/>
              <a:gd name="connsiteX2" fmla="*/ 9144000 w 9144000"/>
              <a:gd name="connsiteY2" fmla="*/ 0 h 2836030"/>
              <a:gd name="connsiteX3" fmla="*/ 9144000 w 9144000"/>
              <a:gd name="connsiteY3" fmla="*/ 1934500 h 2836030"/>
              <a:gd name="connsiteX4" fmla="*/ 0 w 9144000"/>
              <a:gd name="connsiteY4" fmla="*/ 2744590 h 2836030"/>
              <a:gd name="connsiteX5" fmla="*/ 91441 w 9144000"/>
              <a:gd name="connsiteY5" fmla="*/ 2836030 h 283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836030">
                <a:close/>
                <a:moveTo>
                  <a:pt x="1" y="2744590"/>
                </a:moveTo>
                <a:cubicBezTo>
                  <a:pt x="1" y="2099757"/>
                  <a:pt x="0" y="1454923"/>
                  <a:pt x="0" y="810090"/>
                </a:cubicBezTo>
                <a:lnTo>
                  <a:pt x="9144000" y="0"/>
                </a:lnTo>
                <a:lnTo>
                  <a:pt x="9144000" y="1934500"/>
                </a:lnTo>
                <a:lnTo>
                  <a:pt x="0" y="2744590"/>
                </a:lnTo>
                <a:lnTo>
                  <a:pt x="91441" y="2836030"/>
                </a:lnTo>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135731" indent="-135731" algn="ctr">
              <a:lnSpc>
                <a:spcPct val="113000"/>
              </a:lnSpc>
              <a:buClr>
                <a:schemeClr val="accent1"/>
              </a:buClr>
              <a:buFont typeface="Arial Black" pitchFamily="34" charset="0"/>
              <a:buChar char="›"/>
            </a:pPr>
            <a:endParaRPr lang="de-DE" sz="1425" dirty="0">
              <a:solidFill>
                <a:schemeClr val="tx1"/>
              </a:solidFill>
            </a:endParaRPr>
          </a:p>
        </p:txBody>
      </p:sp>
      <p:sp>
        <p:nvSpPr>
          <p:cNvPr id="12" name="Titel 1"/>
          <p:cNvSpPr>
            <a:spLocks noGrp="1"/>
          </p:cNvSpPr>
          <p:nvPr>
            <p:ph type="ctrTitle" hasCustomPrompt="1"/>
          </p:nvPr>
        </p:nvSpPr>
        <p:spPr>
          <a:xfrm rot="-300000">
            <a:off x="418004" y="2798678"/>
            <a:ext cx="8381400" cy="778754"/>
          </a:xfrm>
        </p:spPr>
        <p:txBody>
          <a:bodyPr/>
          <a:lstStyle>
            <a:lvl1pPr algn="l">
              <a:lnSpc>
                <a:spcPct val="90000"/>
              </a:lnSpc>
              <a:spcBef>
                <a:spcPts val="0"/>
              </a:spcBef>
              <a:defRPr sz="2700">
                <a:solidFill>
                  <a:schemeClr val="bg1"/>
                </a:solidFill>
              </a:defRPr>
            </a:lvl1pPr>
          </a:lstStyle>
          <a:p>
            <a:r>
              <a:rPr lang="de-DE" dirty="0"/>
              <a:t>Titel</a:t>
            </a:r>
            <a:br>
              <a:rPr lang="de-DE" dirty="0"/>
            </a:br>
            <a:endParaRPr lang="de-DE" dirty="0"/>
          </a:p>
        </p:txBody>
      </p:sp>
      <p:sp>
        <p:nvSpPr>
          <p:cNvPr id="13" name="Untertitel 2"/>
          <p:cNvSpPr>
            <a:spLocks noGrp="1"/>
          </p:cNvSpPr>
          <p:nvPr>
            <p:ph type="subTitle" idx="1" hasCustomPrompt="1"/>
          </p:nvPr>
        </p:nvSpPr>
        <p:spPr>
          <a:xfrm rot="-300000">
            <a:off x="483752" y="3669157"/>
            <a:ext cx="6400800" cy="281390"/>
          </a:xfrm>
        </p:spPr>
        <p:txBody>
          <a:bodyPr anchor="b" anchorCtr="0"/>
          <a:lstStyle>
            <a:lvl1pPr marL="0" indent="0" algn="l">
              <a:lnSpc>
                <a:spcPct val="105000"/>
              </a:lnSpc>
              <a:spcBef>
                <a:spcPts val="0"/>
              </a:spcBef>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Subheadline</a:t>
            </a:r>
          </a:p>
          <a:p>
            <a:endParaRPr lang="de-DE" dirty="0"/>
          </a:p>
        </p:txBody>
      </p:sp>
      <p:sp>
        <p:nvSpPr>
          <p:cNvPr id="8" name="Textplatzhalter 4"/>
          <p:cNvSpPr>
            <a:spLocks noGrp="1"/>
          </p:cNvSpPr>
          <p:nvPr>
            <p:ph type="body" sz="quarter" idx="10"/>
          </p:nvPr>
        </p:nvSpPr>
        <p:spPr>
          <a:xfrm>
            <a:off x="431799" y="276495"/>
            <a:ext cx="4032000" cy="1836204"/>
          </a:xfrm>
        </p:spPr>
        <p:txBody>
          <a:bodyPr/>
          <a:lstStyle>
            <a:lvl1pPr marL="0" indent="0">
              <a:lnSpc>
                <a:spcPct val="100000"/>
              </a:lnSpc>
              <a:spcBef>
                <a:spcPts val="900"/>
              </a:spcBef>
              <a:buNone/>
              <a:defRPr/>
            </a:lvl1pPr>
            <a:lvl2pPr marL="135731" indent="-135731">
              <a:lnSpc>
                <a:spcPct val="100000"/>
              </a:lnSpc>
              <a:spcBef>
                <a:spcPts val="900"/>
              </a:spcBef>
              <a:defRPr/>
            </a:lvl2pPr>
            <a:lvl3pPr marL="270272" indent="-134541">
              <a:lnSpc>
                <a:spcPct val="100000"/>
              </a:lnSpc>
              <a:spcBef>
                <a:spcPts val="900"/>
              </a:spcBef>
              <a:defRPr/>
            </a:lvl3pPr>
            <a:lvl4pPr marL="404813" indent="-135731">
              <a:lnSpc>
                <a:spcPct val="100000"/>
              </a:lnSpc>
              <a:spcBef>
                <a:spcPts val="900"/>
              </a:spcBef>
              <a:defRPr/>
            </a:lvl4pPr>
            <a:lvl5pPr marL="540544" indent="-134541">
              <a:lnSpc>
                <a:spcPct val="100000"/>
              </a:lnSpc>
              <a:spcBef>
                <a:spcPts val="900"/>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11"/>
          </p:nvPr>
        </p:nvSpPr>
        <p:spPr>
          <a:xfrm>
            <a:off x="4680200" y="276495"/>
            <a:ext cx="4032000" cy="1836204"/>
          </a:xfrm>
        </p:spPr>
        <p:txBody>
          <a:bodyPr/>
          <a:lstStyle>
            <a:lvl1pPr marL="0" indent="0">
              <a:lnSpc>
                <a:spcPct val="100000"/>
              </a:lnSpc>
              <a:spcBef>
                <a:spcPts val="900"/>
              </a:spcBef>
              <a:buNone/>
              <a:defRPr/>
            </a:lvl1pPr>
            <a:lvl2pPr marL="135731" indent="-135731">
              <a:lnSpc>
                <a:spcPct val="100000"/>
              </a:lnSpc>
              <a:spcBef>
                <a:spcPts val="900"/>
              </a:spcBef>
              <a:defRPr/>
            </a:lvl2pPr>
            <a:lvl3pPr marL="270272" indent="-134541">
              <a:lnSpc>
                <a:spcPct val="100000"/>
              </a:lnSpc>
              <a:spcBef>
                <a:spcPts val="900"/>
              </a:spcBef>
              <a:defRPr/>
            </a:lvl3pPr>
            <a:lvl4pPr marL="404813" indent="-135731">
              <a:lnSpc>
                <a:spcPct val="100000"/>
              </a:lnSpc>
              <a:spcBef>
                <a:spcPts val="900"/>
              </a:spcBef>
              <a:defRPr/>
            </a:lvl4pPr>
            <a:lvl5pPr marL="540544" indent="-134541">
              <a:lnSpc>
                <a:spcPct val="100000"/>
              </a:lnSpc>
              <a:spcBef>
                <a:spcPts val="900"/>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14" name="Grafik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18997"/>
          <a:stretch/>
        </p:blipFill>
        <p:spPr>
          <a:xfrm>
            <a:off x="6811116" y="2982066"/>
            <a:ext cx="2332885" cy="1557254"/>
          </a:xfrm>
          <a:prstGeom prst="rect">
            <a:avLst/>
          </a:prstGeom>
        </p:spPr>
      </p:pic>
    </p:spTree>
    <p:extLst>
      <p:ext uri="{BB962C8B-B14F-4D97-AF65-F5344CB8AC3E}">
        <p14:creationId xmlns:p14="http://schemas.microsoft.com/office/powerpoint/2010/main" val="537297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_Abschluss (Kontakt oben)">
    <p:spTree>
      <p:nvGrpSpPr>
        <p:cNvPr id="1" name=""/>
        <p:cNvGrpSpPr/>
        <p:nvPr/>
      </p:nvGrpSpPr>
      <p:grpSpPr>
        <a:xfrm>
          <a:off x="0" y="0"/>
          <a:ext cx="0" cy="0"/>
          <a:chOff x="0" y="0"/>
          <a:chExt cx="0" cy="0"/>
        </a:xfrm>
      </p:grpSpPr>
      <p:sp>
        <p:nvSpPr>
          <p:cNvPr id="9" name="Rechteck 15"/>
          <p:cNvSpPr/>
          <p:nvPr userDrawn="1"/>
        </p:nvSpPr>
        <p:spPr>
          <a:xfrm>
            <a:off x="0" y="2313150"/>
            <a:ext cx="9144000" cy="2127023"/>
          </a:xfrm>
          <a:custGeom>
            <a:avLst/>
            <a:gdLst>
              <a:gd name="connsiteX0" fmla="*/ 9144000 w 9144001"/>
              <a:gd name="connsiteY0" fmla="*/ 267268 h 3204356"/>
              <a:gd name="connsiteX1" fmla="*/ 9144001 w 9144001"/>
              <a:gd name="connsiteY1" fmla="*/ 0 h 3204356"/>
              <a:gd name="connsiteX2" fmla="*/ 9144001 w 9144001"/>
              <a:gd name="connsiteY2" fmla="*/ 267268 h 3204356"/>
              <a:gd name="connsiteX3" fmla="*/ 9144000 w 9144001"/>
              <a:gd name="connsiteY3" fmla="*/ 267268 h 3204356"/>
              <a:gd name="connsiteX4" fmla="*/ 0 w 9144001"/>
              <a:gd name="connsiteY4" fmla="*/ 0 h 3204356"/>
              <a:gd name="connsiteX5" fmla="*/ 1 w 9144001"/>
              <a:gd name="connsiteY5" fmla="*/ 0 h 3204356"/>
              <a:gd name="connsiteX6" fmla="*/ 1 w 9144001"/>
              <a:gd name="connsiteY6" fmla="*/ 267268 h 3204356"/>
              <a:gd name="connsiteX7" fmla="*/ 1 w 9144001"/>
              <a:gd name="connsiteY7" fmla="*/ 1077358 h 3204356"/>
              <a:gd name="connsiteX8" fmla="*/ 9144001 w 9144001"/>
              <a:gd name="connsiteY8" fmla="*/ 267268 h 3204356"/>
              <a:gd name="connsiteX9" fmla="*/ 9144001 w 9144001"/>
              <a:gd name="connsiteY9" fmla="*/ 2201768 h 3204356"/>
              <a:gd name="connsiteX10" fmla="*/ 1 w 9144001"/>
              <a:gd name="connsiteY10" fmla="*/ 3011858 h 3204356"/>
              <a:gd name="connsiteX11" fmla="*/ 2 w 9144001"/>
              <a:gd name="connsiteY11" fmla="*/ 3011858 h 3204356"/>
              <a:gd name="connsiteX12" fmla="*/ 2 w 9144001"/>
              <a:gd name="connsiteY12" fmla="*/ 3204356 h 3204356"/>
              <a:gd name="connsiteX13" fmla="*/ 0 w 9144001"/>
              <a:gd name="connsiteY13" fmla="*/ 3204356 h 3204356"/>
              <a:gd name="connsiteX14" fmla="*/ 0 w 9144001"/>
              <a:gd name="connsiteY14" fmla="*/ 0 h 3204356"/>
              <a:gd name="connsiteX0" fmla="*/ 9144000 w 9144001"/>
              <a:gd name="connsiteY0" fmla="*/ 267268 h 3204356"/>
              <a:gd name="connsiteX1" fmla="*/ 9144001 w 9144001"/>
              <a:gd name="connsiteY1" fmla="*/ 267268 h 3204356"/>
              <a:gd name="connsiteX2" fmla="*/ 9144000 w 9144001"/>
              <a:gd name="connsiteY2" fmla="*/ 267268 h 3204356"/>
              <a:gd name="connsiteX3" fmla="*/ 0 w 9144001"/>
              <a:gd name="connsiteY3" fmla="*/ 0 h 3204356"/>
              <a:gd name="connsiteX4" fmla="*/ 1 w 9144001"/>
              <a:gd name="connsiteY4" fmla="*/ 0 h 3204356"/>
              <a:gd name="connsiteX5" fmla="*/ 1 w 9144001"/>
              <a:gd name="connsiteY5" fmla="*/ 267268 h 3204356"/>
              <a:gd name="connsiteX6" fmla="*/ 1 w 9144001"/>
              <a:gd name="connsiteY6" fmla="*/ 1077358 h 3204356"/>
              <a:gd name="connsiteX7" fmla="*/ 9144001 w 9144001"/>
              <a:gd name="connsiteY7" fmla="*/ 267268 h 3204356"/>
              <a:gd name="connsiteX8" fmla="*/ 9144001 w 9144001"/>
              <a:gd name="connsiteY8" fmla="*/ 2201768 h 3204356"/>
              <a:gd name="connsiteX9" fmla="*/ 1 w 9144001"/>
              <a:gd name="connsiteY9" fmla="*/ 3011858 h 3204356"/>
              <a:gd name="connsiteX10" fmla="*/ 2 w 9144001"/>
              <a:gd name="connsiteY10" fmla="*/ 3011858 h 3204356"/>
              <a:gd name="connsiteX11" fmla="*/ 2 w 9144001"/>
              <a:gd name="connsiteY11" fmla="*/ 3204356 h 3204356"/>
              <a:gd name="connsiteX12" fmla="*/ 0 w 9144001"/>
              <a:gd name="connsiteY12" fmla="*/ 3204356 h 3204356"/>
              <a:gd name="connsiteX13" fmla="*/ 0 w 9144001"/>
              <a:gd name="connsiteY13" fmla="*/ 0 h 3204356"/>
              <a:gd name="connsiteX0" fmla="*/ 9144000 w 9144001"/>
              <a:gd name="connsiteY0" fmla="*/ 267268 h 3204356"/>
              <a:gd name="connsiteX1" fmla="*/ 9144001 w 9144001"/>
              <a:gd name="connsiteY1" fmla="*/ 267268 h 3204356"/>
              <a:gd name="connsiteX2" fmla="*/ 9144000 w 9144001"/>
              <a:gd name="connsiteY2" fmla="*/ 267268 h 3204356"/>
              <a:gd name="connsiteX3" fmla="*/ 0 w 9144001"/>
              <a:gd name="connsiteY3" fmla="*/ 3204356 h 3204356"/>
              <a:gd name="connsiteX4" fmla="*/ 1 w 9144001"/>
              <a:gd name="connsiteY4" fmla="*/ 0 h 3204356"/>
              <a:gd name="connsiteX5" fmla="*/ 1 w 9144001"/>
              <a:gd name="connsiteY5" fmla="*/ 267268 h 3204356"/>
              <a:gd name="connsiteX6" fmla="*/ 1 w 9144001"/>
              <a:gd name="connsiteY6" fmla="*/ 1077358 h 3204356"/>
              <a:gd name="connsiteX7" fmla="*/ 9144001 w 9144001"/>
              <a:gd name="connsiteY7" fmla="*/ 267268 h 3204356"/>
              <a:gd name="connsiteX8" fmla="*/ 9144001 w 9144001"/>
              <a:gd name="connsiteY8" fmla="*/ 2201768 h 3204356"/>
              <a:gd name="connsiteX9" fmla="*/ 1 w 9144001"/>
              <a:gd name="connsiteY9" fmla="*/ 3011858 h 3204356"/>
              <a:gd name="connsiteX10" fmla="*/ 2 w 9144001"/>
              <a:gd name="connsiteY10" fmla="*/ 3011858 h 3204356"/>
              <a:gd name="connsiteX11" fmla="*/ 2 w 9144001"/>
              <a:gd name="connsiteY11" fmla="*/ 3204356 h 3204356"/>
              <a:gd name="connsiteX12" fmla="*/ 0 w 9144001"/>
              <a:gd name="connsiteY12" fmla="*/ 3204356 h 3204356"/>
              <a:gd name="connsiteX0" fmla="*/ 9144000 w 9144001"/>
              <a:gd name="connsiteY0" fmla="*/ 0 h 2937088"/>
              <a:gd name="connsiteX1" fmla="*/ 9144001 w 9144001"/>
              <a:gd name="connsiteY1" fmla="*/ 0 h 2937088"/>
              <a:gd name="connsiteX2" fmla="*/ 9144000 w 9144001"/>
              <a:gd name="connsiteY2" fmla="*/ 0 h 2937088"/>
              <a:gd name="connsiteX3" fmla="*/ 0 w 9144001"/>
              <a:gd name="connsiteY3" fmla="*/ 2937088 h 2937088"/>
              <a:gd name="connsiteX4" fmla="*/ 1 w 9144001"/>
              <a:gd name="connsiteY4" fmla="*/ 0 h 2937088"/>
              <a:gd name="connsiteX5" fmla="*/ 1 w 9144001"/>
              <a:gd name="connsiteY5" fmla="*/ 810090 h 2937088"/>
              <a:gd name="connsiteX6" fmla="*/ 9144001 w 9144001"/>
              <a:gd name="connsiteY6" fmla="*/ 0 h 2937088"/>
              <a:gd name="connsiteX7" fmla="*/ 9144001 w 9144001"/>
              <a:gd name="connsiteY7" fmla="*/ 1934500 h 2937088"/>
              <a:gd name="connsiteX8" fmla="*/ 1 w 9144001"/>
              <a:gd name="connsiteY8" fmla="*/ 2744590 h 2937088"/>
              <a:gd name="connsiteX9" fmla="*/ 2 w 9144001"/>
              <a:gd name="connsiteY9" fmla="*/ 2744590 h 2937088"/>
              <a:gd name="connsiteX10" fmla="*/ 2 w 9144001"/>
              <a:gd name="connsiteY10" fmla="*/ 2937088 h 2937088"/>
              <a:gd name="connsiteX11" fmla="*/ 0 w 9144001"/>
              <a:gd name="connsiteY11" fmla="*/ 2937088 h 2937088"/>
              <a:gd name="connsiteX0" fmla="*/ 9821332 w 9821333"/>
              <a:gd name="connsiteY0" fmla="*/ 0 h 2937088"/>
              <a:gd name="connsiteX1" fmla="*/ 9821333 w 9821333"/>
              <a:gd name="connsiteY1" fmla="*/ 0 h 2937088"/>
              <a:gd name="connsiteX2" fmla="*/ 9821332 w 9821333"/>
              <a:gd name="connsiteY2" fmla="*/ 0 h 2937088"/>
              <a:gd name="connsiteX3" fmla="*/ 677332 w 9821333"/>
              <a:gd name="connsiteY3" fmla="*/ 2937088 h 2937088"/>
              <a:gd name="connsiteX4" fmla="*/ 677333 w 9821333"/>
              <a:gd name="connsiteY4" fmla="*/ 810090 h 2937088"/>
              <a:gd name="connsiteX5" fmla="*/ 9821333 w 9821333"/>
              <a:gd name="connsiteY5" fmla="*/ 0 h 2937088"/>
              <a:gd name="connsiteX6" fmla="*/ 9821333 w 9821333"/>
              <a:gd name="connsiteY6" fmla="*/ 1934500 h 2937088"/>
              <a:gd name="connsiteX7" fmla="*/ 677333 w 9821333"/>
              <a:gd name="connsiteY7" fmla="*/ 2744590 h 2937088"/>
              <a:gd name="connsiteX8" fmla="*/ 677334 w 9821333"/>
              <a:gd name="connsiteY8" fmla="*/ 2744590 h 2937088"/>
              <a:gd name="connsiteX9" fmla="*/ 677334 w 9821333"/>
              <a:gd name="connsiteY9" fmla="*/ 2937088 h 2937088"/>
              <a:gd name="connsiteX10" fmla="*/ 677332 w 9821333"/>
              <a:gd name="connsiteY10" fmla="*/ 2937088 h 2937088"/>
              <a:gd name="connsiteX0" fmla="*/ 9143999 w 9144000"/>
              <a:gd name="connsiteY0" fmla="*/ 0 h 2937088"/>
              <a:gd name="connsiteX1" fmla="*/ 9144000 w 9144000"/>
              <a:gd name="connsiteY1" fmla="*/ 0 h 2937088"/>
              <a:gd name="connsiteX2" fmla="*/ 9143999 w 9144000"/>
              <a:gd name="connsiteY2" fmla="*/ 0 h 2937088"/>
              <a:gd name="connsiteX3" fmla="*/ 1 w 9144000"/>
              <a:gd name="connsiteY3" fmla="*/ 2937088 h 2937088"/>
              <a:gd name="connsiteX4" fmla="*/ 0 w 9144000"/>
              <a:gd name="connsiteY4" fmla="*/ 810090 h 2937088"/>
              <a:gd name="connsiteX5" fmla="*/ 9144000 w 9144000"/>
              <a:gd name="connsiteY5" fmla="*/ 0 h 2937088"/>
              <a:gd name="connsiteX6" fmla="*/ 9144000 w 9144000"/>
              <a:gd name="connsiteY6" fmla="*/ 1934500 h 2937088"/>
              <a:gd name="connsiteX7" fmla="*/ 0 w 9144000"/>
              <a:gd name="connsiteY7" fmla="*/ 2744590 h 2937088"/>
              <a:gd name="connsiteX8" fmla="*/ 1 w 9144000"/>
              <a:gd name="connsiteY8" fmla="*/ 2744590 h 2937088"/>
              <a:gd name="connsiteX9" fmla="*/ 1 w 9144000"/>
              <a:gd name="connsiteY9" fmla="*/ 2937088 h 2937088"/>
              <a:gd name="connsiteX0" fmla="*/ 9143999 w 9144000"/>
              <a:gd name="connsiteY0" fmla="*/ 0 h 2744590"/>
              <a:gd name="connsiteX1" fmla="*/ 9144000 w 9144000"/>
              <a:gd name="connsiteY1" fmla="*/ 0 h 2744590"/>
              <a:gd name="connsiteX2" fmla="*/ 9143999 w 9144000"/>
              <a:gd name="connsiteY2" fmla="*/ 0 h 2744590"/>
              <a:gd name="connsiteX3" fmla="*/ 1 w 9144000"/>
              <a:gd name="connsiteY3" fmla="*/ 2744590 h 2744590"/>
              <a:gd name="connsiteX4" fmla="*/ 0 w 9144000"/>
              <a:gd name="connsiteY4" fmla="*/ 810090 h 2744590"/>
              <a:gd name="connsiteX5" fmla="*/ 9144000 w 9144000"/>
              <a:gd name="connsiteY5" fmla="*/ 0 h 2744590"/>
              <a:gd name="connsiteX6" fmla="*/ 9144000 w 9144000"/>
              <a:gd name="connsiteY6" fmla="*/ 1934500 h 2744590"/>
              <a:gd name="connsiteX7" fmla="*/ 0 w 9144000"/>
              <a:gd name="connsiteY7" fmla="*/ 2744590 h 2744590"/>
              <a:gd name="connsiteX8" fmla="*/ 1 w 9144000"/>
              <a:gd name="connsiteY8" fmla="*/ 2744590 h 2744590"/>
              <a:gd name="connsiteX0" fmla="*/ 1 w 9144000"/>
              <a:gd name="connsiteY0" fmla="*/ 2744590 h 2836030"/>
              <a:gd name="connsiteX1" fmla="*/ 0 w 9144000"/>
              <a:gd name="connsiteY1" fmla="*/ 810090 h 2836030"/>
              <a:gd name="connsiteX2" fmla="*/ 9144000 w 9144000"/>
              <a:gd name="connsiteY2" fmla="*/ 0 h 2836030"/>
              <a:gd name="connsiteX3" fmla="*/ 9144000 w 9144000"/>
              <a:gd name="connsiteY3" fmla="*/ 1934500 h 2836030"/>
              <a:gd name="connsiteX4" fmla="*/ 0 w 9144000"/>
              <a:gd name="connsiteY4" fmla="*/ 2744590 h 2836030"/>
              <a:gd name="connsiteX5" fmla="*/ 91441 w 9144000"/>
              <a:gd name="connsiteY5" fmla="*/ 2836030 h 283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836030">
                <a:close/>
                <a:moveTo>
                  <a:pt x="1" y="2744590"/>
                </a:moveTo>
                <a:cubicBezTo>
                  <a:pt x="1" y="2099757"/>
                  <a:pt x="0" y="1454923"/>
                  <a:pt x="0" y="810090"/>
                </a:cubicBezTo>
                <a:lnTo>
                  <a:pt x="9144000" y="0"/>
                </a:lnTo>
                <a:lnTo>
                  <a:pt x="9144000" y="1934500"/>
                </a:lnTo>
                <a:lnTo>
                  <a:pt x="0" y="2744590"/>
                </a:lnTo>
                <a:lnTo>
                  <a:pt x="91441" y="2836030"/>
                </a:lnTo>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135731" indent="-135731" algn="ctr">
              <a:lnSpc>
                <a:spcPct val="113000"/>
              </a:lnSpc>
              <a:buClr>
                <a:srgbClr val="0068B4"/>
              </a:buClr>
              <a:buFont typeface="Arial Black" pitchFamily="34" charset="0"/>
              <a:buChar char="›"/>
            </a:pPr>
            <a:endParaRPr lang="de-DE" sz="1425" dirty="0">
              <a:solidFill>
                <a:prstClr val="black"/>
              </a:solidFill>
            </a:endParaRPr>
          </a:p>
        </p:txBody>
      </p:sp>
      <p:sp>
        <p:nvSpPr>
          <p:cNvPr id="12" name="Titel 1"/>
          <p:cNvSpPr>
            <a:spLocks noGrp="1"/>
          </p:cNvSpPr>
          <p:nvPr>
            <p:ph type="ctrTitle" hasCustomPrompt="1"/>
          </p:nvPr>
        </p:nvSpPr>
        <p:spPr>
          <a:xfrm rot="-300000">
            <a:off x="418004" y="2798678"/>
            <a:ext cx="8381400" cy="778754"/>
          </a:xfrm>
        </p:spPr>
        <p:txBody>
          <a:bodyPr/>
          <a:lstStyle>
            <a:lvl1pPr algn="l">
              <a:lnSpc>
                <a:spcPct val="90000"/>
              </a:lnSpc>
              <a:spcBef>
                <a:spcPts val="0"/>
              </a:spcBef>
              <a:defRPr sz="2700">
                <a:solidFill>
                  <a:schemeClr val="bg1"/>
                </a:solidFill>
              </a:defRPr>
            </a:lvl1pPr>
          </a:lstStyle>
          <a:p>
            <a:r>
              <a:rPr lang="de-DE" dirty="0"/>
              <a:t>Titel</a:t>
            </a:r>
            <a:br>
              <a:rPr lang="de-DE" dirty="0"/>
            </a:br>
            <a:endParaRPr lang="de-DE" dirty="0"/>
          </a:p>
        </p:txBody>
      </p:sp>
      <p:sp>
        <p:nvSpPr>
          <p:cNvPr id="13" name="Untertitel 2"/>
          <p:cNvSpPr>
            <a:spLocks noGrp="1"/>
          </p:cNvSpPr>
          <p:nvPr>
            <p:ph type="subTitle" idx="1" hasCustomPrompt="1"/>
          </p:nvPr>
        </p:nvSpPr>
        <p:spPr>
          <a:xfrm rot="-300000">
            <a:off x="483752" y="3669157"/>
            <a:ext cx="6400800" cy="281390"/>
          </a:xfrm>
        </p:spPr>
        <p:txBody>
          <a:bodyPr anchor="b" anchorCtr="0"/>
          <a:lstStyle>
            <a:lvl1pPr marL="0" indent="0" algn="l">
              <a:lnSpc>
                <a:spcPct val="105000"/>
              </a:lnSpc>
              <a:spcBef>
                <a:spcPts val="0"/>
              </a:spcBef>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Subheadline</a:t>
            </a:r>
          </a:p>
          <a:p>
            <a:endParaRPr lang="de-DE" dirty="0"/>
          </a:p>
        </p:txBody>
      </p:sp>
      <p:sp>
        <p:nvSpPr>
          <p:cNvPr id="8" name="Textplatzhalter 4"/>
          <p:cNvSpPr>
            <a:spLocks noGrp="1"/>
          </p:cNvSpPr>
          <p:nvPr>
            <p:ph type="body" sz="quarter" idx="10"/>
          </p:nvPr>
        </p:nvSpPr>
        <p:spPr>
          <a:xfrm>
            <a:off x="431799" y="276495"/>
            <a:ext cx="4032000" cy="1836204"/>
          </a:xfrm>
        </p:spPr>
        <p:txBody>
          <a:bodyPr/>
          <a:lstStyle>
            <a:lvl1pPr marL="0" indent="0">
              <a:lnSpc>
                <a:spcPct val="100000"/>
              </a:lnSpc>
              <a:spcBef>
                <a:spcPts val="900"/>
              </a:spcBef>
              <a:buNone/>
              <a:defRPr/>
            </a:lvl1pPr>
            <a:lvl2pPr marL="135731" indent="-135731">
              <a:lnSpc>
                <a:spcPct val="100000"/>
              </a:lnSpc>
              <a:spcBef>
                <a:spcPts val="900"/>
              </a:spcBef>
              <a:defRPr/>
            </a:lvl2pPr>
            <a:lvl3pPr marL="270272" indent="-134541">
              <a:lnSpc>
                <a:spcPct val="100000"/>
              </a:lnSpc>
              <a:spcBef>
                <a:spcPts val="900"/>
              </a:spcBef>
              <a:defRPr/>
            </a:lvl3pPr>
            <a:lvl4pPr marL="404813" indent="-135731">
              <a:lnSpc>
                <a:spcPct val="100000"/>
              </a:lnSpc>
              <a:spcBef>
                <a:spcPts val="900"/>
              </a:spcBef>
              <a:defRPr/>
            </a:lvl4pPr>
            <a:lvl5pPr marL="540544" indent="-134541">
              <a:lnSpc>
                <a:spcPct val="100000"/>
              </a:lnSpc>
              <a:spcBef>
                <a:spcPts val="900"/>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11"/>
          </p:nvPr>
        </p:nvSpPr>
        <p:spPr>
          <a:xfrm>
            <a:off x="4680200" y="276495"/>
            <a:ext cx="4032000" cy="1836204"/>
          </a:xfrm>
        </p:spPr>
        <p:txBody>
          <a:bodyPr/>
          <a:lstStyle>
            <a:lvl1pPr marL="0" indent="0">
              <a:lnSpc>
                <a:spcPct val="100000"/>
              </a:lnSpc>
              <a:spcBef>
                <a:spcPts val="900"/>
              </a:spcBef>
              <a:buNone/>
              <a:defRPr/>
            </a:lvl1pPr>
            <a:lvl2pPr marL="135731" indent="-135731">
              <a:lnSpc>
                <a:spcPct val="100000"/>
              </a:lnSpc>
              <a:spcBef>
                <a:spcPts val="900"/>
              </a:spcBef>
              <a:defRPr/>
            </a:lvl2pPr>
            <a:lvl3pPr marL="270272" indent="-134541">
              <a:lnSpc>
                <a:spcPct val="100000"/>
              </a:lnSpc>
              <a:spcBef>
                <a:spcPts val="900"/>
              </a:spcBef>
              <a:defRPr/>
            </a:lvl3pPr>
            <a:lvl4pPr marL="404813" indent="-135731">
              <a:lnSpc>
                <a:spcPct val="100000"/>
              </a:lnSpc>
              <a:spcBef>
                <a:spcPts val="900"/>
              </a:spcBef>
              <a:defRPr/>
            </a:lvl4pPr>
            <a:lvl5pPr marL="540544" indent="-134541">
              <a:lnSpc>
                <a:spcPct val="100000"/>
              </a:lnSpc>
              <a:spcBef>
                <a:spcPts val="900"/>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14" name="Grafik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18997"/>
          <a:stretch/>
        </p:blipFill>
        <p:spPr>
          <a:xfrm>
            <a:off x="6811116" y="2982066"/>
            <a:ext cx="2332885" cy="1557254"/>
          </a:xfrm>
          <a:prstGeom prst="rect">
            <a:avLst/>
          </a:prstGeom>
        </p:spPr>
      </p:pic>
    </p:spTree>
    <p:extLst>
      <p:ext uri="{BB962C8B-B14F-4D97-AF65-F5344CB8AC3E}">
        <p14:creationId xmlns:p14="http://schemas.microsoft.com/office/powerpoint/2010/main" val="1808716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enner (ohne Bi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userDrawn="1">
            <p:ph type="ctrTitle"/>
          </p:nvPr>
        </p:nvSpPr>
        <p:spPr>
          <a:xfrm>
            <a:off x="0" y="2160396"/>
            <a:ext cx="7416799" cy="2988000"/>
          </a:xfrm>
          <a:solidFill>
            <a:schemeClr val="tx1">
              <a:alpha val="60000"/>
            </a:schemeClr>
          </a:solidFill>
        </p:spPr>
        <p:txBody>
          <a:bodyPr lIns="504000" tIns="432000" rIns="1512000" bIns="324000" anchor="b" anchorCtr="0"/>
          <a:lstStyle>
            <a:lvl1pPr algn="l">
              <a:lnSpc>
                <a:spcPct val="100000"/>
              </a:lnSpc>
              <a:defRPr sz="3200">
                <a:solidFill>
                  <a:schemeClr val="bg1"/>
                </a:solidFill>
              </a:defRPr>
            </a:lvl1pPr>
          </a:lstStyle>
          <a:p>
            <a:r>
              <a:rPr lang="de-DE"/>
              <a:t>Titelmasterformat durch Klicken bearbeiten</a:t>
            </a:r>
            <a:endParaRPr lang="de-DE" dirty="0"/>
          </a:p>
        </p:txBody>
      </p:sp>
      <p:sp>
        <p:nvSpPr>
          <p:cNvPr id="7" name="Textplatzhalter 6"/>
          <p:cNvSpPr>
            <a:spLocks noGrp="1"/>
          </p:cNvSpPr>
          <p:nvPr>
            <p:ph type="body" sz="quarter" idx="16" hasCustomPrompt="1"/>
          </p:nvPr>
        </p:nvSpPr>
        <p:spPr>
          <a:xfrm>
            <a:off x="5688503" y="863989"/>
            <a:ext cx="2592000" cy="2592000"/>
          </a:xfrm>
          <a:solidFill>
            <a:srgbClr val="003955">
              <a:alpha val="80000"/>
            </a:srgbClr>
          </a:solidFill>
        </p:spPr>
        <p:txBody>
          <a:bodyPr rIns="72000" bIns="90000" anchor="b"/>
          <a:lstStyle>
            <a:lvl1pPr marL="0" indent="0" algn="r">
              <a:buNone/>
              <a:defRPr sz="13000" b="1">
                <a:solidFill>
                  <a:schemeClr val="bg1"/>
                </a:solidFill>
              </a:defRPr>
            </a:lvl1pPr>
          </a:lstStyle>
          <a:p>
            <a:pPr lvl="0"/>
            <a:r>
              <a:rPr lang="de-DE" dirty="0"/>
              <a:t>X.</a:t>
            </a:r>
          </a:p>
        </p:txBody>
      </p:sp>
    </p:spTree>
    <p:extLst>
      <p:ext uri="{BB962C8B-B14F-4D97-AF65-F5344CB8AC3E}">
        <p14:creationId xmlns:p14="http://schemas.microsoft.com/office/powerpoint/2010/main" val="1411239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Inhaltsverzeichnis">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6" name="Inhaltsplatzhalter 3"/>
          <p:cNvSpPr>
            <a:spLocks noGrp="1"/>
          </p:cNvSpPr>
          <p:nvPr>
            <p:ph sz="quarter" idx="13"/>
          </p:nvPr>
        </p:nvSpPr>
        <p:spPr>
          <a:xfrm>
            <a:off x="503238" y="1295399"/>
            <a:ext cx="8208962" cy="3457575"/>
          </a:xfrm>
        </p:spPr>
        <p:txBody>
          <a:bodyPr/>
          <a:lstStyle>
            <a:lvl1pPr marL="0" indent="0">
              <a:lnSpc>
                <a:spcPct val="100000"/>
              </a:lnSpc>
              <a:spcAft>
                <a:spcPts val="0"/>
              </a:spcAft>
              <a:buClrTx/>
              <a:buFont typeface="+mj-lt"/>
              <a:buNone/>
              <a:tabLst>
                <a:tab pos="6900863" algn="r"/>
              </a:tabLst>
              <a:defRPr>
                <a:solidFill>
                  <a:schemeClr val="tx1"/>
                </a:solidFill>
              </a:defRPr>
            </a:lvl1pPr>
            <a:lvl2pPr marL="355600" indent="-355600">
              <a:lnSpc>
                <a:spcPct val="100000"/>
              </a:lnSpc>
              <a:spcAft>
                <a:spcPts val="0"/>
              </a:spcAft>
              <a:buClrTx/>
              <a:buFont typeface="+mj-lt"/>
              <a:buAutoNum type="arabicPeriod"/>
              <a:tabLst>
                <a:tab pos="6900863" algn="r"/>
              </a:tabLst>
              <a:defRPr/>
            </a:lvl2pPr>
            <a:lvl3pPr marL="533400" indent="-179388">
              <a:lnSpc>
                <a:spcPct val="100000"/>
              </a:lnSpc>
              <a:spcAft>
                <a:spcPts val="0"/>
              </a:spcAft>
              <a:tabLst>
                <a:tab pos="6900863" algn="r"/>
              </a:tabLst>
              <a:defRPr/>
            </a:lvl3pPr>
            <a:lvl4pPr marL="723900" indent="-180975">
              <a:lnSpc>
                <a:spcPct val="100000"/>
              </a:lnSpc>
              <a:spcAft>
                <a:spcPts val="0"/>
              </a:spcAft>
              <a:tabLst>
                <a:tab pos="6900863" algn="r"/>
              </a:tabLst>
              <a:defRPr/>
            </a:lvl4pPr>
            <a:lvl5pPr marL="901700" indent="-179388">
              <a:lnSpc>
                <a:spcPct val="100000"/>
              </a:lnSpc>
              <a:spcAft>
                <a:spcPts val="0"/>
              </a:spcAft>
              <a:tabLst>
                <a:tab pos="6900863" algn="r"/>
              </a:tabLs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1596653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Welcome to Germany – good things to know, OrgE, Datum</a:t>
            </a:r>
            <a:endParaRPr lang="de-DE" dirty="0"/>
          </a:p>
        </p:txBody>
      </p:sp>
      <p:sp>
        <p:nvSpPr>
          <p:cNvPr id="3" name="Titel 2"/>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33806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e Folie mit Fußzeile">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r>
              <a:rPr lang="en-US"/>
              <a:t>Welcome to Germany – good things to know, OrgE, Datum</a:t>
            </a:r>
            <a:endParaRPr lang="de-DE" dirty="0"/>
          </a:p>
        </p:txBody>
      </p:sp>
      <p:sp>
        <p:nvSpPr>
          <p:cNvPr id="4" name="Textfeld 3"/>
          <p:cNvSpPr txBox="1"/>
          <p:nvPr userDrawn="1"/>
        </p:nvSpPr>
        <p:spPr>
          <a:xfrm>
            <a:off x="179512" y="4931058"/>
            <a:ext cx="218405" cy="138829"/>
          </a:xfrm>
          <a:prstGeom prst="rect">
            <a:avLst/>
          </a:prstGeom>
        </p:spPr>
        <p:txBody>
          <a:bodyPr vert="horz" wrap="none" lIns="0" tIns="0" rIns="0" bIns="0" rtlCol="0" anchor="b" anchorCtr="0">
            <a:noAutofit/>
          </a:bodyPr>
          <a:lstStyle>
            <a:defPPr>
              <a:defRPr lang="de-DE"/>
            </a:defPPr>
            <a:lvl1pPr>
              <a:defRPr sz="900"/>
            </a:lvl1pPr>
          </a:lstStyle>
          <a:p>
            <a:pPr lvl="0" algn="l"/>
            <a:fld id="{BC6773A8-5694-4AAC-AA67-929489DCFB11}" type="slidenum">
              <a:rPr lang="de-DE" sz="800" b="0" smtClean="0">
                <a:solidFill>
                  <a:srgbClr val="00A0E3"/>
                </a:solidFill>
              </a:rPr>
              <a:pPr lvl="0" algn="l"/>
              <a:t>‹Nr.›</a:t>
            </a:fld>
            <a:endParaRPr lang="de-DE" sz="800" b="0" dirty="0">
              <a:solidFill>
                <a:srgbClr val="00A0E3"/>
              </a:solidFill>
            </a:endParaRPr>
          </a:p>
        </p:txBody>
      </p:sp>
      <p:sp>
        <p:nvSpPr>
          <p:cNvPr id="5" name="Textfeld 4"/>
          <p:cNvSpPr txBox="1"/>
          <p:nvPr userDrawn="1"/>
        </p:nvSpPr>
        <p:spPr>
          <a:xfrm>
            <a:off x="397917" y="4931058"/>
            <a:ext cx="58988" cy="138829"/>
          </a:xfrm>
          <a:prstGeom prst="rect">
            <a:avLst/>
          </a:prstGeom>
        </p:spPr>
        <p:txBody>
          <a:bodyPr vert="horz" wrap="none" lIns="0" tIns="0" rIns="0" bIns="0" rtlCol="0" anchor="b" anchorCtr="0">
            <a:noAutofit/>
          </a:bodyPr>
          <a:lstStyle>
            <a:defPPr>
              <a:defRPr lang="de-DE"/>
            </a:defPPr>
            <a:lvl1pPr>
              <a:defRPr sz="900"/>
            </a:lvl1pPr>
          </a:lstStyle>
          <a:p>
            <a:pPr lvl="0" algn="l"/>
            <a:r>
              <a:rPr lang="de-DE" sz="900" b="1" dirty="0">
                <a:solidFill>
                  <a:srgbClr val="00A0E3"/>
                </a:solidFill>
              </a:rPr>
              <a:t>|</a:t>
            </a:r>
          </a:p>
        </p:txBody>
      </p:sp>
    </p:spTree>
    <p:extLst>
      <p:ext uri="{BB962C8B-B14F-4D97-AF65-F5344CB8AC3E}">
        <p14:creationId xmlns:p14="http://schemas.microsoft.com/office/powerpoint/2010/main" val="782051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18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Inhaltsplatzhalter 3"/>
          <p:cNvSpPr>
            <a:spLocks noGrp="1"/>
          </p:cNvSpPr>
          <p:nvPr>
            <p:ph sz="quarter" idx="13"/>
          </p:nvPr>
        </p:nvSpPr>
        <p:spPr>
          <a:xfrm>
            <a:off x="503237" y="1295400"/>
            <a:ext cx="3996000" cy="345757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3"/>
          <p:cNvSpPr>
            <a:spLocks noGrp="1"/>
          </p:cNvSpPr>
          <p:nvPr>
            <p:ph sz="quarter" idx="15"/>
          </p:nvPr>
        </p:nvSpPr>
        <p:spPr>
          <a:xfrm>
            <a:off x="4705547" y="1295400"/>
            <a:ext cx="3996000" cy="345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en-US"/>
              <a:t>Welcome to Germany – good things to know, OrgE, Datum</a:t>
            </a:r>
            <a:endParaRPr lang="de-DE" dirty="0"/>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956046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83988" y="210103"/>
            <a:ext cx="7345362" cy="741710"/>
          </a:xfrm>
          <a:prstGeom prst="rect">
            <a:avLst/>
          </a:prstGeom>
        </p:spPr>
        <p:txBody>
          <a:bodyPr vert="horz" lIns="0" tIns="0" rIns="0" bIns="0" rtlCol="0" anchor="b" anchorCtr="0">
            <a:noAutofit/>
          </a:bodyPr>
          <a:lstStyle/>
          <a:p>
            <a:r>
              <a:rPr lang="de-DE" dirty="0"/>
              <a:t>Headline</a:t>
            </a:r>
          </a:p>
        </p:txBody>
      </p:sp>
      <p:sp>
        <p:nvSpPr>
          <p:cNvPr id="3" name="Textplatzhalter 2"/>
          <p:cNvSpPr>
            <a:spLocks noGrp="1"/>
          </p:cNvSpPr>
          <p:nvPr>
            <p:ph type="body" idx="1"/>
          </p:nvPr>
        </p:nvSpPr>
        <p:spPr>
          <a:xfrm>
            <a:off x="503238" y="1295400"/>
            <a:ext cx="8206816" cy="3457575"/>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503238" y="4931058"/>
            <a:ext cx="8208962" cy="138829"/>
          </a:xfrm>
          <a:prstGeom prst="rect">
            <a:avLst/>
          </a:prstGeom>
        </p:spPr>
        <p:txBody>
          <a:bodyPr vert="horz" lIns="0" tIns="0" rIns="0" bIns="0" rtlCol="0" anchor="b" anchorCtr="0">
            <a:noAutofit/>
          </a:bodyPr>
          <a:lstStyle>
            <a:lvl1pPr algn="l">
              <a:defRPr sz="800">
                <a:solidFill>
                  <a:schemeClr val="tx1"/>
                </a:solidFill>
              </a:defRPr>
            </a:lvl1pPr>
          </a:lstStyle>
          <a:p>
            <a:r>
              <a:rPr lang="en-US"/>
              <a:t>Welcome to Germany – good things to know, OrgE, Datum</a:t>
            </a:r>
            <a:endParaRPr lang="de-DE" dirty="0"/>
          </a:p>
        </p:txBody>
      </p:sp>
      <p:sp>
        <p:nvSpPr>
          <p:cNvPr id="7" name="Textfeld 6"/>
          <p:cNvSpPr txBox="1"/>
          <p:nvPr/>
        </p:nvSpPr>
        <p:spPr>
          <a:xfrm>
            <a:off x="179512" y="4931058"/>
            <a:ext cx="218405" cy="138829"/>
          </a:xfrm>
          <a:prstGeom prst="rect">
            <a:avLst/>
          </a:prstGeom>
        </p:spPr>
        <p:txBody>
          <a:bodyPr vert="horz" wrap="none" lIns="0" tIns="0" rIns="0" bIns="0" rtlCol="0" anchor="b" anchorCtr="0">
            <a:noAutofit/>
          </a:bodyPr>
          <a:lstStyle>
            <a:defPPr>
              <a:defRPr lang="de-DE"/>
            </a:defPPr>
            <a:lvl1pPr>
              <a:defRPr sz="900"/>
            </a:lvl1pPr>
          </a:lstStyle>
          <a:p>
            <a:pPr lvl="0" algn="l"/>
            <a:fld id="{BC6773A8-5694-4AAC-AA67-929489DCFB11}" type="slidenum">
              <a:rPr lang="de-DE" sz="800" b="0" smtClean="0">
                <a:solidFill>
                  <a:srgbClr val="00A0E3"/>
                </a:solidFill>
              </a:rPr>
              <a:pPr lvl="0" algn="l"/>
              <a:t>‹Nr.›</a:t>
            </a:fld>
            <a:endParaRPr lang="de-DE" sz="800" b="0" dirty="0">
              <a:solidFill>
                <a:srgbClr val="00A0E3"/>
              </a:solidFill>
            </a:endParaRPr>
          </a:p>
        </p:txBody>
      </p:sp>
      <p:sp>
        <p:nvSpPr>
          <p:cNvPr id="10" name="Textfeld 9"/>
          <p:cNvSpPr txBox="1"/>
          <p:nvPr/>
        </p:nvSpPr>
        <p:spPr>
          <a:xfrm>
            <a:off x="397917" y="4931058"/>
            <a:ext cx="58988" cy="138829"/>
          </a:xfrm>
          <a:prstGeom prst="rect">
            <a:avLst/>
          </a:prstGeom>
        </p:spPr>
        <p:txBody>
          <a:bodyPr vert="horz" wrap="none" lIns="0" tIns="0" rIns="0" bIns="0" rtlCol="0" anchor="b" anchorCtr="0">
            <a:noAutofit/>
          </a:bodyPr>
          <a:lstStyle>
            <a:defPPr>
              <a:defRPr lang="de-DE"/>
            </a:defPPr>
            <a:lvl1pPr>
              <a:defRPr sz="900"/>
            </a:lvl1pPr>
          </a:lstStyle>
          <a:p>
            <a:pPr lvl="0" algn="l"/>
            <a:r>
              <a:rPr lang="de-DE" sz="900" b="1" dirty="0">
                <a:solidFill>
                  <a:srgbClr val="00A0E3"/>
                </a:solidFill>
              </a:rPr>
              <a:t>|</a:t>
            </a:r>
          </a:p>
        </p:txBody>
      </p:sp>
      <p:pic>
        <p:nvPicPr>
          <p:cNvPr id="27" name="Grafik 26"/>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8061754" y="0"/>
            <a:ext cx="648300" cy="648000"/>
          </a:xfrm>
          <a:prstGeom prst="rect">
            <a:avLst/>
          </a:prstGeom>
        </p:spPr>
      </p:pic>
    </p:spTree>
    <p:extLst>
      <p:ext uri="{BB962C8B-B14F-4D97-AF65-F5344CB8AC3E}">
        <p14:creationId xmlns:p14="http://schemas.microsoft.com/office/powerpoint/2010/main" val="1660476152"/>
      </p:ext>
    </p:extLst>
  </p:cSld>
  <p:clrMap bg1="lt1" tx1="dk1" bg2="lt2" tx2="dk2" accent1="accent1" accent2="accent2" accent3="accent3" accent4="accent4" accent5="accent5" accent6="accent6" hlink="hlink" folHlink="folHlink"/>
  <p:sldLayoutIdLst>
    <p:sldLayoutId id="2147483681" r:id="rId1"/>
    <p:sldLayoutId id="2147483650" r:id="rId2"/>
    <p:sldLayoutId id="2147483684" r:id="rId3"/>
    <p:sldLayoutId id="2147483685" r:id="rId4"/>
    <p:sldLayoutId id="2147483674" r:id="rId5"/>
    <p:sldLayoutId id="2147483654" r:id="rId6"/>
    <p:sldLayoutId id="2147483688" r:id="rId7"/>
    <p:sldLayoutId id="2147483682" r:id="rId8"/>
    <p:sldLayoutId id="2147483657" r:id="rId9"/>
    <p:sldLayoutId id="2147483689" r:id="rId10"/>
    <p:sldLayoutId id="2147483664" r:id="rId11"/>
    <p:sldLayoutId id="2147483659" r:id="rId12"/>
    <p:sldLayoutId id="2147483675" r:id="rId13"/>
    <p:sldLayoutId id="2147483665" r:id="rId14"/>
    <p:sldLayoutId id="2147483666" r:id="rId15"/>
    <p:sldLayoutId id="2147483660" r:id="rId16"/>
    <p:sldLayoutId id="2147483670" r:id="rId17"/>
    <p:sldLayoutId id="2147483676" r:id="rId18"/>
    <p:sldLayoutId id="2147483677" r:id="rId19"/>
    <p:sldLayoutId id="2147483678" r:id="rId20"/>
    <p:sldLayoutId id="2147483687" r:id="rId21"/>
    <p:sldLayoutId id="2147483661" r:id="rId22"/>
    <p:sldLayoutId id="2147483662" r:id="rId23"/>
    <p:sldLayoutId id="2147483663" r:id="rId24"/>
    <p:sldLayoutId id="2147483667" r:id="rId25"/>
    <p:sldLayoutId id="2147483679" r:id="rId26"/>
    <p:sldLayoutId id="2147483668" r:id="rId27"/>
    <p:sldLayoutId id="2147483680" r:id="rId28"/>
    <p:sldLayoutId id="2147483686" r:id="rId29"/>
    <p:sldLayoutId id="2147483690" r:id="rId30"/>
    <p:sldLayoutId id="2147483691" r:id="rId31"/>
    <p:sldLayoutId id="2147483692" r:id="rId32"/>
    <p:sldLayoutId id="2147483694" r:id="rId33"/>
    <p:sldLayoutId id="2147483695" r:id="rId34"/>
    <p:sldLayoutId id="2147483696" r:id="rId35"/>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914400" rtl="0" eaLnBrk="1" latinLnBrk="0" hangingPunct="1">
        <a:lnSpc>
          <a:spcPts val="2500"/>
        </a:lnSpc>
        <a:spcBef>
          <a:spcPct val="0"/>
        </a:spcBef>
        <a:buNone/>
        <a:defRPr sz="2000" b="1" kern="1200">
          <a:solidFill>
            <a:schemeClr val="tx1"/>
          </a:solidFill>
          <a:latin typeface="+mj-lt"/>
          <a:ea typeface="+mj-ea"/>
          <a:cs typeface="+mj-cs"/>
        </a:defRPr>
      </a:lvl1pPr>
    </p:titleStyle>
    <p:bodyStyle>
      <a:lvl1pPr marL="179388"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1pPr>
      <a:lvl2pPr marL="360363"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2pPr>
      <a:lvl3pPr marL="539750"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3pPr>
      <a:lvl4pPr marL="720725"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4pPr>
      <a:lvl5pPr marL="900113"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34" userDrawn="1">
          <p15:clr>
            <a:srgbClr val="F26B43"/>
          </p15:clr>
        </p15:guide>
        <p15:guide id="2" pos="5488" userDrawn="1">
          <p15:clr>
            <a:srgbClr val="F26B43"/>
          </p15:clr>
        </p15:guide>
        <p15:guide id="3" pos="5216" userDrawn="1">
          <p15:clr>
            <a:srgbClr val="F26B43"/>
          </p15:clr>
        </p15:guide>
        <p15:guide id="4" pos="4944" userDrawn="1">
          <p15:clr>
            <a:srgbClr val="F26B43"/>
          </p15:clr>
        </p15:guide>
        <p15:guide id="5" pos="1406" userDrawn="1">
          <p15:clr>
            <a:srgbClr val="F26B43"/>
          </p15:clr>
        </p15:guide>
        <p15:guide id="6" pos="1134" userDrawn="1">
          <p15:clr>
            <a:srgbClr val="F26B43"/>
          </p15:clr>
        </p15:guide>
        <p15:guide id="7" pos="862" userDrawn="1">
          <p15:clr>
            <a:srgbClr val="F26B43"/>
          </p15:clr>
        </p15:guide>
        <p15:guide id="8" pos="589" userDrawn="1">
          <p15:clr>
            <a:srgbClr val="F26B43"/>
          </p15:clr>
        </p15:guide>
        <p15:guide id="9" pos="317" userDrawn="1">
          <p15:clr>
            <a:srgbClr val="F26B43"/>
          </p15:clr>
        </p15:guide>
        <p15:guide id="10" pos="45" userDrawn="1">
          <p15:clr>
            <a:srgbClr val="F26B43"/>
          </p15:clr>
        </p15:guide>
        <p15:guide id="11" pos="1678" userDrawn="1">
          <p15:clr>
            <a:srgbClr val="F26B43"/>
          </p15:clr>
        </p15:guide>
        <p15:guide id="12" pos="1950" userDrawn="1">
          <p15:clr>
            <a:srgbClr val="F26B43"/>
          </p15:clr>
        </p15:guide>
        <p15:guide id="13" pos="2222" userDrawn="1">
          <p15:clr>
            <a:srgbClr val="F26B43"/>
          </p15:clr>
        </p15:guide>
        <p15:guide id="14" pos="2494" userDrawn="1">
          <p15:clr>
            <a:srgbClr val="F26B43"/>
          </p15:clr>
        </p15:guide>
        <p15:guide id="15" pos="2767" userDrawn="1">
          <p15:clr>
            <a:srgbClr val="F26B43"/>
          </p15:clr>
        </p15:guide>
        <p15:guide id="16" pos="3039" userDrawn="1">
          <p15:clr>
            <a:srgbClr val="F26B43"/>
          </p15:clr>
        </p15:guide>
        <p15:guide id="17" pos="3311" userDrawn="1">
          <p15:clr>
            <a:srgbClr val="F26B43"/>
          </p15:clr>
        </p15:guide>
        <p15:guide id="18" pos="3583" userDrawn="1">
          <p15:clr>
            <a:srgbClr val="F26B43"/>
          </p15:clr>
        </p15:guide>
        <p15:guide id="19" pos="3855" userDrawn="1">
          <p15:clr>
            <a:srgbClr val="F26B43"/>
          </p15:clr>
        </p15:guide>
        <p15:guide id="20" pos="4127" userDrawn="1">
          <p15:clr>
            <a:srgbClr val="F26B43"/>
          </p15:clr>
        </p15:guide>
        <p15:guide id="21" pos="4400" userDrawn="1">
          <p15:clr>
            <a:srgbClr val="F26B43"/>
          </p15:clr>
        </p15:guide>
        <p15:guide id="22" pos="4672" userDrawn="1">
          <p15:clr>
            <a:srgbClr val="F26B43"/>
          </p15:clr>
        </p15:guide>
        <p15:guide id="23" orient="horz" pos="1361" userDrawn="1">
          <p15:clr>
            <a:srgbClr val="F26B43"/>
          </p15:clr>
        </p15:guide>
        <p15:guide id="24" orient="horz" pos="1902" userDrawn="1">
          <p15:clr>
            <a:srgbClr val="F26B43"/>
          </p15:clr>
        </p15:guide>
        <p15:guide id="25" orient="horz" pos="1089" userDrawn="1">
          <p15:clr>
            <a:srgbClr val="F26B43"/>
          </p15:clr>
        </p15:guide>
        <p15:guide id="26" orient="horz" pos="816" userDrawn="1">
          <p15:clr>
            <a:srgbClr val="F26B43"/>
          </p15:clr>
        </p15:guide>
        <p15:guide id="27" orient="horz" pos="545" userDrawn="1">
          <p15:clr>
            <a:srgbClr val="F26B43"/>
          </p15:clr>
        </p15:guide>
        <p15:guide id="28" orient="horz" pos="272" userDrawn="1">
          <p15:clr>
            <a:srgbClr val="F26B43"/>
          </p15:clr>
        </p15:guide>
        <p15:guide id="29" orient="horz" pos="2994" userDrawn="1">
          <p15:clr>
            <a:srgbClr val="F26B43"/>
          </p15:clr>
        </p15:guide>
        <p15:guide id="30" orient="horz" pos="2723" userDrawn="1">
          <p15:clr>
            <a:srgbClr val="F26B43"/>
          </p15:clr>
        </p15:guide>
        <p15:guide id="31" orient="horz" pos="2450" userDrawn="1">
          <p15:clr>
            <a:srgbClr val="F26B43"/>
          </p15:clr>
        </p15:guide>
        <p15:guide id="32" orient="horz" pos="21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625661886(1).jpg"/>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012" t="8511" r="1012" b="8511"/>
          <a:stretch/>
        </p:blipFill>
        <p:spPr/>
      </p:pic>
      <p:sp>
        <p:nvSpPr>
          <p:cNvPr id="2" name="Titel 1"/>
          <p:cNvSpPr>
            <a:spLocks noGrp="1"/>
          </p:cNvSpPr>
          <p:nvPr>
            <p:ph type="ctrTitle"/>
          </p:nvPr>
        </p:nvSpPr>
        <p:spPr>
          <a:xfrm>
            <a:off x="3527425" y="865187"/>
            <a:ext cx="4750436" cy="3887788"/>
          </a:xfrm>
        </p:spPr>
        <p:txBody>
          <a:bodyPr/>
          <a:lstStyle/>
          <a:p>
            <a:r>
              <a:rPr lang="de-DE" dirty="0"/>
              <a:t>Welcome </a:t>
            </a:r>
            <a:r>
              <a:rPr lang="de-DE" dirty="0" err="1"/>
              <a:t>to</a:t>
            </a:r>
            <a:r>
              <a:rPr lang="de-DE" dirty="0"/>
              <a:t> Germany – </a:t>
            </a:r>
            <a:r>
              <a:rPr lang="de-DE" dirty="0" err="1" smtClean="0"/>
              <a:t>good</a:t>
            </a:r>
            <a:r>
              <a:rPr lang="de-DE" dirty="0" smtClean="0"/>
              <a:t> </a:t>
            </a:r>
            <a:r>
              <a:rPr lang="de-DE" dirty="0" err="1" smtClean="0"/>
              <a:t>things</a:t>
            </a:r>
            <a:r>
              <a:rPr lang="de-DE" dirty="0" smtClean="0"/>
              <a:t> </a:t>
            </a:r>
            <a:r>
              <a:rPr lang="de-DE" dirty="0" err="1" smtClean="0"/>
              <a:t>to</a:t>
            </a:r>
            <a:r>
              <a:rPr lang="de-DE" dirty="0" smtClean="0"/>
              <a:t> </a:t>
            </a:r>
            <a:r>
              <a:rPr lang="de-DE" dirty="0" err="1" smtClean="0"/>
              <a:t>know</a:t>
            </a:r>
            <a:r>
              <a:rPr lang="de-DE" dirty="0" smtClean="0"/>
              <a:t>!</a:t>
            </a:r>
            <a:r>
              <a:rPr lang="de-DE" dirty="0"/>
              <a:t/>
            </a:r>
            <a:br>
              <a:rPr lang="de-DE" dirty="0"/>
            </a:br>
            <a:r>
              <a:rPr lang="de-DE" dirty="0"/>
              <a:t/>
            </a:r>
            <a:br>
              <a:rPr lang="de-DE" dirty="0"/>
            </a:br>
            <a:r>
              <a:rPr lang="de-DE" sz="1600" b="0" dirty="0" smtClean="0"/>
              <a:t>Tipps</a:t>
            </a:r>
            <a:r>
              <a:rPr lang="de-DE" sz="1600" b="0" dirty="0"/>
              <a:t>, Details &amp; Guidelines </a:t>
            </a:r>
            <a:r>
              <a:rPr lang="de-DE" dirty="0"/>
              <a:t/>
            </a:r>
            <a:br>
              <a:rPr lang="de-DE" dirty="0"/>
            </a:br>
            <a:endParaRPr lang="de-DE" dirty="0"/>
          </a:p>
        </p:txBody>
      </p:sp>
      <p:sp>
        <p:nvSpPr>
          <p:cNvPr id="3" name="Untertitel 2"/>
          <p:cNvSpPr>
            <a:spLocks noGrp="1"/>
          </p:cNvSpPr>
          <p:nvPr>
            <p:ph type="subTitle" idx="1"/>
          </p:nvPr>
        </p:nvSpPr>
        <p:spPr>
          <a:xfrm>
            <a:off x="3527425" y="4170201"/>
            <a:ext cx="4501593" cy="561789"/>
          </a:xfrm>
        </p:spPr>
        <p:txBody>
          <a:bodyPr/>
          <a:lstStyle/>
          <a:p>
            <a:r>
              <a:rPr lang="de-DE" b="1" dirty="0" smtClean="0"/>
              <a:t>Welcome Days, Albert-Ludwigs-Universität</a:t>
            </a:r>
            <a:endParaRPr lang="de-DE" b="1" dirty="0"/>
          </a:p>
          <a:p>
            <a:r>
              <a:rPr lang="de-DE" dirty="0"/>
              <a:t>8</a:t>
            </a:r>
            <a:r>
              <a:rPr lang="de-DE" dirty="0" smtClean="0"/>
              <a:t>. Oktober 2021</a:t>
            </a:r>
            <a:endParaRPr lang="de-DE" dirty="0"/>
          </a:p>
        </p:txBody>
      </p:sp>
      <p:sp>
        <p:nvSpPr>
          <p:cNvPr id="11" name="Textplatzhalter 10"/>
          <p:cNvSpPr>
            <a:spLocks noGrp="1"/>
          </p:cNvSpPr>
          <p:nvPr>
            <p:ph type="body" sz="quarter" idx="15"/>
          </p:nvPr>
        </p:nvSpPr>
        <p:spPr/>
        <p:txBody>
          <a:bodyPr/>
          <a:lstStyle/>
          <a:p>
            <a:endParaRPr lang="de-DE"/>
          </a:p>
        </p:txBody>
      </p:sp>
    </p:spTree>
    <p:extLst>
      <p:ext uri="{BB962C8B-B14F-4D97-AF65-F5344CB8AC3E}">
        <p14:creationId xmlns:p14="http://schemas.microsoft.com/office/powerpoint/2010/main" val="858513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noGrp="1"/>
          </p:cNvSpPr>
          <p:nvPr>
            <p:ph sz="quarter" idx="13"/>
          </p:nvPr>
        </p:nvSpPr>
        <p:spPr>
          <a:prstGeom prst="rect">
            <a:avLst/>
          </a:prstGeom>
          <a:solidFill>
            <a:srgbClr val="EEEBE5"/>
          </a:solidFill>
        </p:spPr>
        <p:txBody>
          <a:bodyPr vert="horz" lIns="90000" tIns="46800" rIns="90000" bIns="46800" rtlCol="0" anchor="ctr" anchorCtr="0">
            <a:noAutofit/>
          </a:bodyPr>
          <a:lstStyle>
            <a:lvl1pPr marL="179388"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1pPr>
            <a:lvl2pPr marL="360363"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2pPr>
            <a:lvl3pPr marL="539750"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3pPr>
            <a:lvl4pPr marL="720725"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4pPr>
            <a:lvl5pPr marL="900113"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fontAlgn="ctr">
              <a:spcAft>
                <a:spcPts val="0"/>
              </a:spcAft>
            </a:pPr>
            <a:r>
              <a:rPr lang="de-DE" sz="900" b="1" dirty="0">
                <a:solidFill>
                  <a:srgbClr val="454543"/>
                </a:solidFill>
                <a:latin typeface="Verdana" panose="020B0604030504040204" pitchFamily="34" charset="0"/>
              </a:rPr>
              <a:t>Für Studenten mit </a:t>
            </a:r>
            <a:r>
              <a:rPr lang="de-DE" sz="900" b="1" dirty="0" smtClean="0">
                <a:solidFill>
                  <a:srgbClr val="454543"/>
                </a:solidFill>
                <a:latin typeface="Verdana" panose="020B0604030504040204" pitchFamily="34" charset="0"/>
              </a:rPr>
              <a:t>Kind oder unter 23 Jahren:</a:t>
            </a:r>
            <a:endParaRPr lang="de-DE" sz="900" dirty="0">
              <a:latin typeface="Arial" panose="020B0604020202020204" pitchFamily="34" charset="0"/>
            </a:endParaRPr>
          </a:p>
          <a:p>
            <a:pPr marL="0" indent="0" algn="r" fontAlgn="ctr">
              <a:spcAft>
                <a:spcPts val="0"/>
              </a:spcAft>
              <a:buNone/>
            </a:pPr>
            <a:endParaRPr lang="de-DE" sz="900" b="1" dirty="0" smtClean="0">
              <a:solidFill>
                <a:srgbClr val="454543"/>
              </a:solidFill>
              <a:latin typeface="Verdana" panose="020B0604030504040204" pitchFamily="34" charset="0"/>
            </a:endParaRPr>
          </a:p>
          <a:p>
            <a:pPr marL="0" indent="0" algn="r" fontAlgn="ctr">
              <a:spcAft>
                <a:spcPts val="0"/>
              </a:spcAft>
              <a:buNone/>
            </a:pPr>
            <a:r>
              <a:rPr lang="de-DE" sz="900" b="1" dirty="0" smtClean="0">
                <a:solidFill>
                  <a:srgbClr val="454543"/>
                </a:solidFill>
                <a:latin typeface="Verdana" panose="020B0604030504040204" pitchFamily="34" charset="0"/>
              </a:rPr>
              <a:t> 108,81 </a:t>
            </a:r>
            <a:r>
              <a:rPr lang="de-DE" sz="900" b="1" dirty="0">
                <a:solidFill>
                  <a:srgbClr val="454543"/>
                </a:solidFill>
                <a:latin typeface="Verdana" panose="020B0604030504040204" pitchFamily="34" charset="0"/>
              </a:rPr>
              <a:t>Euro monatlich</a:t>
            </a:r>
            <a:endParaRPr lang="de-DE" sz="900" dirty="0">
              <a:latin typeface="Arial" panose="020B0604020202020204" pitchFamily="34" charset="0"/>
            </a:endParaRPr>
          </a:p>
          <a:p>
            <a:pPr marL="0" fontAlgn="ctr">
              <a:spcAft>
                <a:spcPts val="0"/>
              </a:spcAft>
            </a:pPr>
            <a:r>
              <a:rPr lang="de-DE" sz="900" b="1" dirty="0">
                <a:solidFill>
                  <a:srgbClr val="454543"/>
                </a:solidFill>
                <a:latin typeface="Verdana" panose="020B0604030504040204" pitchFamily="34" charset="0"/>
              </a:rPr>
              <a:t>Für Studenten ohne Kind:</a:t>
            </a:r>
            <a:r>
              <a:rPr lang="de-DE" sz="900" dirty="0">
                <a:solidFill>
                  <a:srgbClr val="454543"/>
                </a:solidFill>
                <a:latin typeface="Verdana" panose="020B0604030504040204" pitchFamily="34" charset="0"/>
              </a:rPr>
              <a:t>	</a:t>
            </a:r>
            <a:endParaRPr lang="de-DE" sz="900" dirty="0">
              <a:latin typeface="Arial" panose="020B0604020202020204" pitchFamily="34" charset="0"/>
            </a:endParaRPr>
          </a:p>
          <a:p>
            <a:pPr marL="0" indent="0" algn="r" fontAlgn="ctr">
              <a:spcAft>
                <a:spcPts val="0"/>
              </a:spcAft>
              <a:buNone/>
            </a:pPr>
            <a:r>
              <a:rPr lang="de-DE" sz="900" b="1" dirty="0" smtClean="0">
                <a:solidFill>
                  <a:srgbClr val="454543"/>
                </a:solidFill>
                <a:latin typeface="Verdana" panose="020B0604030504040204" pitchFamily="34" charset="0"/>
              </a:rPr>
              <a:t> 110,69 </a:t>
            </a:r>
            <a:r>
              <a:rPr lang="de-DE" sz="900" b="1" dirty="0">
                <a:solidFill>
                  <a:srgbClr val="454543"/>
                </a:solidFill>
                <a:latin typeface="Verdana" panose="020B0604030504040204" pitchFamily="34" charset="0"/>
              </a:rPr>
              <a:t>Euro </a:t>
            </a:r>
            <a:r>
              <a:rPr lang="de-DE" sz="900" b="1" dirty="0" smtClean="0">
                <a:solidFill>
                  <a:srgbClr val="454543"/>
                </a:solidFill>
                <a:latin typeface="Verdana" panose="020B0604030504040204" pitchFamily="34" charset="0"/>
              </a:rPr>
              <a:t>monatlich</a:t>
            </a:r>
            <a:endParaRPr lang="de-DE" sz="900" dirty="0">
              <a:latin typeface="Arial" panose="020B0604020202020204" pitchFamily="34" charset="0"/>
            </a:endParaRPr>
          </a:p>
          <a:p>
            <a:pPr marL="0" indent="0" algn="r" fontAlgn="ctr">
              <a:spcAft>
                <a:spcPts val="0"/>
              </a:spcAft>
              <a:buNone/>
            </a:pPr>
            <a:endParaRPr lang="de-DE" sz="900" b="1" dirty="0" smtClean="0">
              <a:solidFill>
                <a:srgbClr val="454543"/>
              </a:solidFill>
              <a:latin typeface="Verdana" panose="020B0604030504040204" pitchFamily="34" charset="0"/>
            </a:endParaRPr>
          </a:p>
          <a:p>
            <a:pPr marL="0" indent="0" algn="r" fontAlgn="ctr">
              <a:spcAft>
                <a:spcPts val="0"/>
              </a:spcAft>
              <a:buNone/>
            </a:pPr>
            <a:endParaRPr lang="de-DE" sz="900" b="1" dirty="0">
              <a:solidFill>
                <a:srgbClr val="454543"/>
              </a:solidFill>
              <a:latin typeface="Verdana" panose="020B0604030504040204" pitchFamily="34" charset="0"/>
            </a:endParaRPr>
          </a:p>
          <a:p>
            <a:pPr marL="0" indent="0" fontAlgn="ctr">
              <a:spcAft>
                <a:spcPts val="0"/>
              </a:spcAft>
              <a:buNone/>
            </a:pPr>
            <a:r>
              <a:rPr lang="de-DE" sz="900" b="1" dirty="0" smtClean="0">
                <a:solidFill>
                  <a:srgbClr val="454543"/>
                </a:solidFill>
                <a:latin typeface="Verdana" panose="020B0604030504040204" pitchFamily="34" charset="0"/>
              </a:rPr>
              <a:t>Nach </a:t>
            </a:r>
            <a:r>
              <a:rPr lang="de-DE" sz="900" b="1" dirty="0">
                <a:solidFill>
                  <a:srgbClr val="454543"/>
                </a:solidFill>
                <a:latin typeface="Verdana" panose="020B0604030504040204" pitchFamily="34" charset="0"/>
              </a:rPr>
              <a:t>Vollendung des 30. Lebensjahres oder dem 14. Fachsemester für die Dauer von 1 Semester</a:t>
            </a:r>
            <a:r>
              <a:rPr lang="de-DE" sz="900" b="1" dirty="0" smtClean="0">
                <a:solidFill>
                  <a:srgbClr val="454543"/>
                </a:solidFill>
                <a:latin typeface="Verdana" panose="020B0604030504040204" pitchFamily="34" charset="0"/>
              </a:rPr>
              <a:t>:</a:t>
            </a:r>
          </a:p>
          <a:p>
            <a:pPr marL="0" indent="0" fontAlgn="ctr">
              <a:spcAft>
                <a:spcPts val="0"/>
              </a:spcAft>
              <a:buNone/>
            </a:pPr>
            <a:endParaRPr lang="de-DE" sz="900" b="1" dirty="0" smtClean="0">
              <a:solidFill>
                <a:srgbClr val="454543"/>
              </a:solidFill>
              <a:latin typeface="Verdana" panose="020B0604030504040204" pitchFamily="34" charset="0"/>
            </a:endParaRPr>
          </a:p>
          <a:p>
            <a:pPr marL="0" indent="0" fontAlgn="ctr">
              <a:spcAft>
                <a:spcPts val="0"/>
              </a:spcAft>
              <a:buNone/>
            </a:pPr>
            <a:endParaRPr lang="de-DE" sz="900" b="1" dirty="0">
              <a:solidFill>
                <a:srgbClr val="454543"/>
              </a:solidFill>
              <a:latin typeface="Verdana" panose="020B0604030504040204" pitchFamily="34" charset="0"/>
            </a:endParaRPr>
          </a:p>
          <a:p>
            <a:pPr marL="0" fontAlgn="ctr">
              <a:spcAft>
                <a:spcPts val="0"/>
              </a:spcAft>
            </a:pPr>
            <a:r>
              <a:rPr lang="de-DE" sz="900" b="1" dirty="0" smtClean="0">
                <a:solidFill>
                  <a:srgbClr val="454543"/>
                </a:solidFill>
                <a:latin typeface="Verdana" panose="020B0604030504040204" pitchFamily="34" charset="0"/>
              </a:rPr>
              <a:t>Für </a:t>
            </a:r>
            <a:r>
              <a:rPr lang="de-DE" sz="900" b="1" dirty="0">
                <a:solidFill>
                  <a:srgbClr val="454543"/>
                </a:solidFill>
                <a:latin typeface="Verdana" panose="020B0604030504040204" pitchFamily="34" charset="0"/>
              </a:rPr>
              <a:t>Mitglieder mit Kind: </a:t>
            </a:r>
            <a:endParaRPr lang="de-DE" sz="900" dirty="0">
              <a:latin typeface="Arial" panose="020B0604020202020204" pitchFamily="34" charset="0"/>
            </a:endParaRPr>
          </a:p>
          <a:p>
            <a:pPr marL="0" indent="0" algn="r" fontAlgn="ctr">
              <a:spcAft>
                <a:spcPts val="0"/>
              </a:spcAft>
              <a:buNone/>
            </a:pPr>
            <a:r>
              <a:rPr lang="de-DE" sz="900" b="1" dirty="0" smtClean="0">
                <a:solidFill>
                  <a:srgbClr val="454543"/>
                </a:solidFill>
                <a:latin typeface="Verdana" panose="020B0604030504040204" pitchFamily="34" charset="0"/>
              </a:rPr>
              <a:t>206,72 </a:t>
            </a:r>
            <a:r>
              <a:rPr lang="de-DE" sz="900" b="1" dirty="0">
                <a:solidFill>
                  <a:srgbClr val="454543"/>
                </a:solidFill>
                <a:latin typeface="Verdana" panose="020B0604030504040204" pitchFamily="34" charset="0"/>
              </a:rPr>
              <a:t>Euro monatlich</a:t>
            </a:r>
            <a:endParaRPr lang="de-DE" sz="900" dirty="0">
              <a:latin typeface="Arial" panose="020B0604020202020204" pitchFamily="34" charset="0"/>
            </a:endParaRPr>
          </a:p>
          <a:p>
            <a:pPr marL="0" fontAlgn="ctr">
              <a:spcAft>
                <a:spcPts val="0"/>
              </a:spcAft>
            </a:pPr>
            <a:r>
              <a:rPr lang="de-DE" sz="900" b="1" dirty="0">
                <a:solidFill>
                  <a:srgbClr val="454543"/>
                </a:solidFill>
                <a:latin typeface="Verdana" panose="020B0604030504040204" pitchFamily="34" charset="0"/>
              </a:rPr>
              <a:t>Für Mitglieder ohne Kind:</a:t>
            </a:r>
            <a:endParaRPr lang="de-DE" sz="900" dirty="0">
              <a:latin typeface="Arial" panose="020B0604020202020204" pitchFamily="34" charset="0"/>
            </a:endParaRPr>
          </a:p>
          <a:p>
            <a:pPr marL="0" indent="0" algn="r" fontAlgn="ctr">
              <a:spcAft>
                <a:spcPts val="0"/>
              </a:spcAft>
              <a:buNone/>
            </a:pPr>
            <a:r>
              <a:rPr lang="de-DE" sz="900" b="1" dirty="0" smtClean="0">
                <a:solidFill>
                  <a:srgbClr val="454543"/>
                </a:solidFill>
                <a:latin typeface="Verdana" panose="020B0604030504040204" pitchFamily="34" charset="0"/>
              </a:rPr>
              <a:t>209,45 </a:t>
            </a:r>
            <a:r>
              <a:rPr lang="de-DE" sz="900" b="1" dirty="0">
                <a:solidFill>
                  <a:srgbClr val="454543"/>
                </a:solidFill>
                <a:latin typeface="Verdana" panose="020B0604030504040204" pitchFamily="34" charset="0"/>
              </a:rPr>
              <a:t>Euro monatlich</a:t>
            </a:r>
            <a:endParaRPr lang="de-DE" sz="900" dirty="0">
              <a:latin typeface="Arial" panose="020B0604020202020204" pitchFamily="34" charset="0"/>
            </a:endParaRPr>
          </a:p>
          <a:p>
            <a:pPr marL="0" indent="0">
              <a:spcAft>
                <a:spcPts val="200"/>
              </a:spcAft>
              <a:buFont typeface="Wingdings" panose="05000000000000000000" pitchFamily="2" charset="2"/>
              <a:buNone/>
            </a:pPr>
            <a:endParaRPr lang="de-DE" sz="1100" dirty="0">
              <a:ea typeface="ＭＳ Ｐゴシック" pitchFamily="34" charset="-128"/>
            </a:endParaRPr>
          </a:p>
        </p:txBody>
      </p:sp>
      <p:sp>
        <p:nvSpPr>
          <p:cNvPr id="2" name="Fußzeilenplatzhalter 1"/>
          <p:cNvSpPr>
            <a:spLocks noGrp="1"/>
          </p:cNvSpPr>
          <p:nvPr>
            <p:ph type="ftr" sz="quarter" idx="11"/>
          </p:nvPr>
        </p:nvSpPr>
        <p:spPr/>
        <p:txBody>
          <a:bodyPr/>
          <a:lstStyle/>
          <a:p>
            <a:r>
              <a:rPr lang="en-US" smtClean="0"/>
              <a:t>Welcome to Germany – good things to know, OrgE, Datum</a:t>
            </a:r>
            <a:endParaRPr lang="de-DE" dirty="0"/>
          </a:p>
        </p:txBody>
      </p:sp>
      <p:sp>
        <p:nvSpPr>
          <p:cNvPr id="4" name="Titel 3"/>
          <p:cNvSpPr>
            <a:spLocks noGrp="1"/>
          </p:cNvSpPr>
          <p:nvPr>
            <p:ph type="title"/>
          </p:nvPr>
        </p:nvSpPr>
        <p:spPr>
          <a:xfrm>
            <a:off x="503237" y="406033"/>
            <a:ext cx="7345362" cy="741710"/>
          </a:xfrm>
        </p:spPr>
        <p:txBody>
          <a:bodyPr/>
          <a:lstStyle/>
          <a:p>
            <a:r>
              <a:rPr lang="de-DE" dirty="0" err="1" smtClean="0"/>
              <a:t>Monnatliche</a:t>
            </a:r>
            <a:r>
              <a:rPr lang="de-DE" dirty="0" smtClean="0"/>
              <a:t> Beiträge</a:t>
            </a:r>
            <a:br>
              <a:rPr lang="de-DE" dirty="0" smtClean="0"/>
            </a:br>
            <a:r>
              <a:rPr lang="de-DE" b="0" dirty="0" err="1" smtClean="0"/>
              <a:t>Monthly</a:t>
            </a:r>
            <a:r>
              <a:rPr lang="de-DE" b="0" dirty="0" smtClean="0"/>
              <a:t> </a:t>
            </a:r>
            <a:r>
              <a:rPr lang="de-DE" b="0" dirty="0" err="1" smtClean="0"/>
              <a:t>contribution</a:t>
            </a:r>
            <a:endParaRPr lang="de-DE" dirty="0"/>
          </a:p>
        </p:txBody>
      </p:sp>
      <p:sp>
        <p:nvSpPr>
          <p:cNvPr id="7" name="Textplatzhalter 2"/>
          <p:cNvSpPr txBox="1">
            <a:spLocks noGrp="1"/>
          </p:cNvSpPr>
          <p:nvPr>
            <p:ph sz="quarter" idx="15"/>
          </p:nvPr>
        </p:nvSpPr>
        <p:spPr>
          <a:prstGeom prst="rect">
            <a:avLst/>
          </a:prstGeom>
          <a:solidFill>
            <a:srgbClr val="EEEBE5"/>
          </a:solidFill>
        </p:spPr>
        <p:txBody>
          <a:bodyPr vert="horz" lIns="90000" tIns="46800" rIns="90000" bIns="46800" rtlCol="0" anchor="ctr" anchorCtr="0">
            <a:noAutofit/>
          </a:bodyPr>
          <a:lstStyle>
            <a:lvl1pPr marL="179388"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1pPr>
            <a:lvl2pPr marL="360363"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2pPr>
            <a:lvl3pPr marL="539750"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3pPr>
            <a:lvl4pPr marL="720725"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4pPr>
            <a:lvl5pPr marL="900113"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fontAlgn="ctr">
              <a:spcAft>
                <a:spcPts val="0"/>
              </a:spcAft>
            </a:pPr>
            <a:r>
              <a:rPr lang="de-DE" sz="900" b="1" dirty="0" err="1" smtClean="0">
                <a:solidFill>
                  <a:srgbClr val="454543"/>
                </a:solidFill>
                <a:latin typeface="Verdana" panose="020B0604030504040204" pitchFamily="34" charset="0"/>
              </a:rPr>
              <a:t>For</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students</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with</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children</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or</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under</a:t>
            </a:r>
            <a:r>
              <a:rPr lang="de-DE" sz="900" b="1" dirty="0" smtClean="0">
                <a:solidFill>
                  <a:srgbClr val="454543"/>
                </a:solidFill>
                <a:latin typeface="Verdana" panose="020B0604030504040204" pitchFamily="34" charset="0"/>
              </a:rPr>
              <a:t> 23 </a:t>
            </a:r>
            <a:r>
              <a:rPr lang="de-DE" sz="900" b="1" dirty="0" err="1" smtClean="0">
                <a:solidFill>
                  <a:srgbClr val="454543"/>
                </a:solidFill>
                <a:latin typeface="Verdana" panose="020B0604030504040204" pitchFamily="34" charset="0"/>
              </a:rPr>
              <a:t>years</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of</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age</a:t>
            </a:r>
            <a:r>
              <a:rPr lang="de-DE" sz="900" b="1" dirty="0" smtClean="0">
                <a:solidFill>
                  <a:srgbClr val="454543"/>
                </a:solidFill>
                <a:latin typeface="Verdana" panose="020B0604030504040204" pitchFamily="34" charset="0"/>
              </a:rPr>
              <a:t>:</a:t>
            </a:r>
            <a:endParaRPr lang="de-DE" sz="900" dirty="0">
              <a:latin typeface="Arial" panose="020B0604020202020204" pitchFamily="34" charset="0"/>
            </a:endParaRPr>
          </a:p>
          <a:p>
            <a:pPr marL="0" indent="0" algn="r" fontAlgn="ctr">
              <a:spcAft>
                <a:spcPts val="0"/>
              </a:spcAft>
              <a:buNone/>
            </a:pPr>
            <a:endParaRPr lang="de-DE" sz="900" b="1" dirty="0" smtClean="0">
              <a:solidFill>
                <a:srgbClr val="454543"/>
              </a:solidFill>
              <a:latin typeface="Verdana" panose="020B0604030504040204" pitchFamily="34" charset="0"/>
            </a:endParaRPr>
          </a:p>
          <a:p>
            <a:pPr marL="0" indent="0" algn="r" fontAlgn="ctr">
              <a:spcAft>
                <a:spcPts val="0"/>
              </a:spcAft>
              <a:buNone/>
            </a:pPr>
            <a:r>
              <a:rPr lang="de-DE" sz="900" b="1" dirty="0" smtClean="0">
                <a:solidFill>
                  <a:srgbClr val="454543"/>
                </a:solidFill>
                <a:latin typeface="Verdana" panose="020B0604030504040204" pitchFamily="34" charset="0"/>
              </a:rPr>
              <a:t> 108,81 Euros </a:t>
            </a:r>
            <a:r>
              <a:rPr lang="de-DE" sz="900" b="1" dirty="0" err="1" smtClean="0">
                <a:solidFill>
                  <a:srgbClr val="454543"/>
                </a:solidFill>
                <a:latin typeface="Verdana" panose="020B0604030504040204" pitchFamily="34" charset="0"/>
              </a:rPr>
              <a:t>monthly</a:t>
            </a:r>
            <a:endParaRPr lang="de-DE" sz="900" dirty="0">
              <a:latin typeface="Arial" panose="020B0604020202020204" pitchFamily="34" charset="0"/>
            </a:endParaRPr>
          </a:p>
          <a:p>
            <a:pPr marL="0" fontAlgn="ctr">
              <a:spcAft>
                <a:spcPts val="0"/>
              </a:spcAft>
            </a:pPr>
            <a:r>
              <a:rPr lang="de-DE" sz="900" b="1" dirty="0" err="1" smtClean="0">
                <a:solidFill>
                  <a:srgbClr val="454543"/>
                </a:solidFill>
                <a:latin typeface="Verdana" panose="020B0604030504040204" pitchFamily="34" charset="0"/>
              </a:rPr>
              <a:t>For</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students</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without</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children</a:t>
            </a:r>
            <a:r>
              <a:rPr lang="de-DE" sz="900" b="1" dirty="0" smtClean="0">
                <a:solidFill>
                  <a:srgbClr val="454543"/>
                </a:solidFill>
                <a:latin typeface="Verdana" panose="020B0604030504040204" pitchFamily="34" charset="0"/>
              </a:rPr>
              <a:t>:</a:t>
            </a:r>
          </a:p>
          <a:p>
            <a:pPr marL="0" indent="0" fontAlgn="ctr">
              <a:spcAft>
                <a:spcPts val="0"/>
              </a:spcAft>
              <a:buNone/>
            </a:pPr>
            <a:r>
              <a:rPr lang="de-DE" sz="900" dirty="0">
                <a:solidFill>
                  <a:srgbClr val="454543"/>
                </a:solidFill>
                <a:latin typeface="Verdana" panose="020B0604030504040204" pitchFamily="34" charset="0"/>
              </a:rPr>
              <a:t>	</a:t>
            </a:r>
            <a:endParaRPr lang="de-DE" sz="900" dirty="0">
              <a:latin typeface="Arial" panose="020B0604020202020204" pitchFamily="34" charset="0"/>
            </a:endParaRPr>
          </a:p>
          <a:p>
            <a:pPr marL="0" indent="0" algn="r" fontAlgn="ctr">
              <a:spcAft>
                <a:spcPts val="0"/>
              </a:spcAft>
              <a:buNone/>
            </a:pPr>
            <a:r>
              <a:rPr lang="de-DE" sz="900" b="1" dirty="0" smtClean="0">
                <a:solidFill>
                  <a:srgbClr val="454543"/>
                </a:solidFill>
                <a:latin typeface="Verdana" panose="020B0604030504040204" pitchFamily="34" charset="0"/>
              </a:rPr>
              <a:t> 110,69 Euros </a:t>
            </a:r>
            <a:r>
              <a:rPr lang="de-DE" sz="900" b="1" dirty="0" err="1" smtClean="0">
                <a:solidFill>
                  <a:srgbClr val="454543"/>
                </a:solidFill>
                <a:latin typeface="Verdana" panose="020B0604030504040204" pitchFamily="34" charset="0"/>
              </a:rPr>
              <a:t>monthly</a:t>
            </a:r>
            <a:endParaRPr lang="de-DE" sz="900" dirty="0">
              <a:latin typeface="Arial" panose="020B0604020202020204" pitchFamily="34" charset="0"/>
            </a:endParaRPr>
          </a:p>
          <a:p>
            <a:pPr marL="0" indent="0" algn="r" fontAlgn="ctr">
              <a:spcAft>
                <a:spcPts val="0"/>
              </a:spcAft>
              <a:buNone/>
            </a:pPr>
            <a:endParaRPr lang="de-DE" sz="900" b="1" dirty="0" smtClean="0">
              <a:solidFill>
                <a:srgbClr val="454543"/>
              </a:solidFill>
              <a:latin typeface="Verdana" panose="020B0604030504040204" pitchFamily="34" charset="0"/>
            </a:endParaRPr>
          </a:p>
          <a:p>
            <a:pPr marL="0" indent="0" algn="r" fontAlgn="ctr">
              <a:spcAft>
                <a:spcPts val="0"/>
              </a:spcAft>
              <a:buNone/>
            </a:pPr>
            <a:endParaRPr lang="de-DE" sz="900" b="1" dirty="0">
              <a:solidFill>
                <a:srgbClr val="454543"/>
              </a:solidFill>
              <a:latin typeface="Verdana" panose="020B0604030504040204" pitchFamily="34" charset="0"/>
            </a:endParaRPr>
          </a:p>
          <a:p>
            <a:pPr marL="0" indent="0" fontAlgn="ctr">
              <a:spcAft>
                <a:spcPts val="0"/>
              </a:spcAft>
              <a:buNone/>
            </a:pPr>
            <a:r>
              <a:rPr lang="de-DE" sz="900" b="1" dirty="0" smtClean="0">
                <a:solidFill>
                  <a:srgbClr val="454543"/>
                </a:solidFill>
                <a:latin typeface="Verdana" panose="020B0604030504040204" pitchFamily="34" charset="0"/>
              </a:rPr>
              <a:t>After </a:t>
            </a:r>
            <a:r>
              <a:rPr lang="de-DE" sz="900" b="1" dirty="0" err="1" smtClean="0">
                <a:solidFill>
                  <a:srgbClr val="454543"/>
                </a:solidFill>
                <a:latin typeface="Verdana" panose="020B0604030504040204" pitchFamily="34" charset="0"/>
              </a:rPr>
              <a:t>the</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age</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of</a:t>
            </a:r>
            <a:r>
              <a:rPr lang="de-DE" sz="900" b="1" dirty="0" smtClean="0">
                <a:solidFill>
                  <a:srgbClr val="454543"/>
                </a:solidFill>
                <a:latin typeface="Verdana" panose="020B0604030504040204" pitchFamily="34" charset="0"/>
              </a:rPr>
              <a:t> 30 </a:t>
            </a:r>
            <a:r>
              <a:rPr lang="de-DE" sz="900" b="1" dirty="0" err="1" smtClean="0">
                <a:solidFill>
                  <a:srgbClr val="454543"/>
                </a:solidFill>
                <a:latin typeface="Verdana" panose="020B0604030504040204" pitchFamily="34" charset="0"/>
              </a:rPr>
              <a:t>or</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past</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the</a:t>
            </a:r>
            <a:r>
              <a:rPr lang="de-DE" sz="900" b="1" dirty="0" smtClean="0">
                <a:solidFill>
                  <a:srgbClr val="454543"/>
                </a:solidFill>
                <a:latin typeface="Verdana" panose="020B0604030504040204" pitchFamily="34" charset="0"/>
              </a:rPr>
              <a:t> 14th </a:t>
            </a:r>
            <a:r>
              <a:rPr lang="de-DE" sz="900" b="1" dirty="0" err="1" smtClean="0">
                <a:solidFill>
                  <a:srgbClr val="454543"/>
                </a:solidFill>
                <a:latin typeface="Verdana" panose="020B0604030504040204" pitchFamily="34" charset="0"/>
              </a:rPr>
              <a:t>academic</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semester</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for</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the</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duration</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of</a:t>
            </a:r>
            <a:r>
              <a:rPr lang="de-DE" sz="900" b="1" dirty="0" smtClean="0">
                <a:solidFill>
                  <a:srgbClr val="454543"/>
                </a:solidFill>
                <a:latin typeface="Verdana" panose="020B0604030504040204" pitchFamily="34" charset="0"/>
              </a:rPr>
              <a:t> 1 </a:t>
            </a:r>
            <a:r>
              <a:rPr lang="de-DE" sz="900" b="1" dirty="0" err="1" smtClean="0">
                <a:solidFill>
                  <a:srgbClr val="454543"/>
                </a:solidFill>
                <a:latin typeface="Verdana" panose="020B0604030504040204" pitchFamily="34" charset="0"/>
              </a:rPr>
              <a:t>semester</a:t>
            </a:r>
            <a:r>
              <a:rPr lang="de-DE" sz="900" b="1" dirty="0" smtClean="0">
                <a:solidFill>
                  <a:srgbClr val="454543"/>
                </a:solidFill>
                <a:latin typeface="Verdana" panose="020B0604030504040204" pitchFamily="34" charset="0"/>
              </a:rPr>
              <a:t>:</a:t>
            </a:r>
          </a:p>
          <a:p>
            <a:pPr marL="0" indent="0" fontAlgn="ctr">
              <a:spcAft>
                <a:spcPts val="0"/>
              </a:spcAft>
              <a:buNone/>
            </a:pPr>
            <a:endParaRPr lang="de-DE" sz="900" b="1" dirty="0">
              <a:solidFill>
                <a:srgbClr val="454543"/>
              </a:solidFill>
              <a:latin typeface="Verdana" panose="020B0604030504040204" pitchFamily="34" charset="0"/>
            </a:endParaRPr>
          </a:p>
          <a:p>
            <a:pPr marL="0" indent="0" fontAlgn="ctr">
              <a:spcAft>
                <a:spcPts val="0"/>
              </a:spcAft>
              <a:buNone/>
            </a:pPr>
            <a:endParaRPr lang="de-DE" sz="900" b="1" dirty="0">
              <a:solidFill>
                <a:srgbClr val="454543"/>
              </a:solidFill>
              <a:latin typeface="Verdana" panose="020B0604030504040204" pitchFamily="34" charset="0"/>
            </a:endParaRPr>
          </a:p>
          <a:p>
            <a:pPr marL="0" fontAlgn="ctr">
              <a:spcAft>
                <a:spcPts val="0"/>
              </a:spcAft>
            </a:pPr>
            <a:r>
              <a:rPr lang="de-DE" sz="900" b="1" dirty="0" err="1" smtClean="0">
                <a:solidFill>
                  <a:srgbClr val="454543"/>
                </a:solidFill>
                <a:latin typeface="Verdana" panose="020B0604030504040204" pitchFamily="34" charset="0"/>
              </a:rPr>
              <a:t>For</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members</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with</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children</a:t>
            </a:r>
            <a:r>
              <a:rPr lang="de-DE" sz="900" b="1" dirty="0" smtClean="0">
                <a:solidFill>
                  <a:srgbClr val="454543"/>
                </a:solidFill>
                <a:latin typeface="Verdana" panose="020B0604030504040204" pitchFamily="34" charset="0"/>
              </a:rPr>
              <a:t>: </a:t>
            </a:r>
            <a:endParaRPr lang="de-DE" sz="900" dirty="0">
              <a:latin typeface="Arial" panose="020B0604020202020204" pitchFamily="34" charset="0"/>
            </a:endParaRPr>
          </a:p>
          <a:p>
            <a:pPr marL="0" indent="0" algn="r" fontAlgn="ctr">
              <a:spcAft>
                <a:spcPts val="0"/>
              </a:spcAft>
              <a:buNone/>
            </a:pPr>
            <a:r>
              <a:rPr lang="de-DE" sz="900" b="1" dirty="0" smtClean="0">
                <a:solidFill>
                  <a:srgbClr val="454543"/>
                </a:solidFill>
                <a:latin typeface="Verdana" panose="020B0604030504040204" pitchFamily="34" charset="0"/>
              </a:rPr>
              <a:t>206,72 Euros </a:t>
            </a:r>
            <a:r>
              <a:rPr lang="de-DE" sz="900" b="1" dirty="0" err="1" smtClean="0">
                <a:solidFill>
                  <a:srgbClr val="454543"/>
                </a:solidFill>
                <a:latin typeface="Verdana" panose="020B0604030504040204" pitchFamily="34" charset="0"/>
              </a:rPr>
              <a:t>monthly</a:t>
            </a:r>
            <a:endParaRPr lang="de-DE" sz="900" dirty="0">
              <a:latin typeface="Arial" panose="020B0604020202020204" pitchFamily="34" charset="0"/>
            </a:endParaRPr>
          </a:p>
          <a:p>
            <a:pPr marL="0" fontAlgn="ctr">
              <a:spcAft>
                <a:spcPts val="0"/>
              </a:spcAft>
            </a:pPr>
            <a:r>
              <a:rPr lang="de-DE" sz="900" b="1" dirty="0" err="1" smtClean="0">
                <a:solidFill>
                  <a:srgbClr val="454543"/>
                </a:solidFill>
                <a:latin typeface="Verdana" panose="020B0604030504040204" pitchFamily="34" charset="0"/>
              </a:rPr>
              <a:t>For</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members</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without</a:t>
            </a:r>
            <a:r>
              <a:rPr lang="de-DE" sz="900" b="1" dirty="0" smtClean="0">
                <a:solidFill>
                  <a:srgbClr val="454543"/>
                </a:solidFill>
                <a:latin typeface="Verdana" panose="020B0604030504040204" pitchFamily="34" charset="0"/>
              </a:rPr>
              <a:t> </a:t>
            </a:r>
            <a:r>
              <a:rPr lang="de-DE" sz="900" b="1" dirty="0" err="1" smtClean="0">
                <a:solidFill>
                  <a:srgbClr val="454543"/>
                </a:solidFill>
                <a:latin typeface="Verdana" panose="020B0604030504040204" pitchFamily="34" charset="0"/>
              </a:rPr>
              <a:t>children</a:t>
            </a:r>
            <a:r>
              <a:rPr lang="de-DE" sz="900" b="1" dirty="0" smtClean="0">
                <a:solidFill>
                  <a:srgbClr val="454543"/>
                </a:solidFill>
                <a:latin typeface="Verdana" panose="020B0604030504040204" pitchFamily="34" charset="0"/>
              </a:rPr>
              <a:t>:</a:t>
            </a:r>
            <a:endParaRPr lang="de-DE" sz="900" dirty="0">
              <a:latin typeface="Arial" panose="020B0604020202020204" pitchFamily="34" charset="0"/>
            </a:endParaRPr>
          </a:p>
          <a:p>
            <a:pPr marL="0" indent="0" algn="r" fontAlgn="ctr">
              <a:spcAft>
                <a:spcPts val="0"/>
              </a:spcAft>
              <a:buNone/>
            </a:pPr>
            <a:r>
              <a:rPr lang="de-DE" sz="900" b="1" smtClean="0">
                <a:solidFill>
                  <a:srgbClr val="454543"/>
                </a:solidFill>
                <a:latin typeface="Verdana" panose="020B0604030504040204" pitchFamily="34" charset="0"/>
              </a:rPr>
              <a:t>209,45 </a:t>
            </a:r>
            <a:r>
              <a:rPr lang="de-DE" sz="900" b="1" dirty="0" smtClean="0">
                <a:solidFill>
                  <a:srgbClr val="454543"/>
                </a:solidFill>
                <a:latin typeface="Verdana" panose="020B0604030504040204" pitchFamily="34" charset="0"/>
              </a:rPr>
              <a:t>Euros </a:t>
            </a:r>
            <a:r>
              <a:rPr lang="de-DE" sz="900" b="1" dirty="0" err="1" smtClean="0">
                <a:solidFill>
                  <a:srgbClr val="454543"/>
                </a:solidFill>
                <a:latin typeface="Verdana" panose="020B0604030504040204" pitchFamily="34" charset="0"/>
              </a:rPr>
              <a:t>monthly</a:t>
            </a:r>
            <a:endParaRPr lang="de-DE" sz="900" dirty="0">
              <a:latin typeface="Arial" panose="020B0604020202020204" pitchFamily="34" charset="0"/>
            </a:endParaRPr>
          </a:p>
          <a:p>
            <a:pPr marL="0" indent="0">
              <a:spcAft>
                <a:spcPts val="200"/>
              </a:spcAft>
              <a:buFont typeface="Wingdings" panose="05000000000000000000" pitchFamily="2" charset="2"/>
              <a:buNone/>
            </a:pPr>
            <a:endParaRPr lang="de-DE" sz="1100" dirty="0">
              <a:ea typeface="ＭＳ Ｐゴシック" pitchFamily="34" charset="-128"/>
            </a:endParaRPr>
          </a:p>
        </p:txBody>
      </p:sp>
    </p:spTree>
    <p:extLst>
      <p:ext uri="{BB962C8B-B14F-4D97-AF65-F5344CB8AC3E}">
        <p14:creationId xmlns:p14="http://schemas.microsoft.com/office/powerpoint/2010/main" val="3193581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Welcome to Germany – good things to know, OrgE, Datum</a:t>
            </a:r>
            <a:endParaRPr lang="de-DE" dirty="0"/>
          </a:p>
        </p:txBody>
      </p:sp>
      <p:sp>
        <p:nvSpPr>
          <p:cNvPr id="7" name="Inhaltsplatzhalter 6"/>
          <p:cNvSpPr>
            <a:spLocks noGrp="1"/>
          </p:cNvSpPr>
          <p:nvPr>
            <p:ph sz="quarter" idx="13"/>
          </p:nvPr>
        </p:nvSpPr>
        <p:spPr/>
        <p:txBody>
          <a:bodyPr/>
          <a:lstStyle/>
          <a:p>
            <a:pPr marL="0" indent="0">
              <a:buNone/>
            </a:pPr>
            <a:r>
              <a:rPr lang="en-GB" sz="1200" b="1" dirty="0"/>
              <a:t>Documents needed to take out insurance </a:t>
            </a:r>
          </a:p>
          <a:p>
            <a:pPr marL="0" indent="0">
              <a:buNone/>
            </a:pPr>
            <a:r>
              <a:rPr lang="en-GB" sz="1200" b="1" dirty="0"/>
              <a:t>from a social health insurance fund: </a:t>
            </a:r>
            <a:endParaRPr lang="de-DE" sz="1200" dirty="0" smtClean="0"/>
          </a:p>
          <a:p>
            <a:r>
              <a:rPr lang="de-DE" sz="1200" dirty="0" smtClean="0"/>
              <a:t>Bankkonto </a:t>
            </a:r>
            <a:r>
              <a:rPr lang="de-DE" sz="1200" dirty="0"/>
              <a:t>(SEPA-Mandat)</a:t>
            </a:r>
          </a:p>
          <a:p>
            <a:r>
              <a:rPr lang="de-DE" sz="1200" dirty="0"/>
              <a:t>Passfoto</a:t>
            </a:r>
          </a:p>
          <a:p>
            <a:r>
              <a:rPr lang="de-DE" sz="1200" dirty="0"/>
              <a:t>Immatrikulationsbescheinigung </a:t>
            </a:r>
            <a:br>
              <a:rPr lang="de-DE" sz="1200" dirty="0"/>
            </a:br>
            <a:r>
              <a:rPr lang="de-DE" sz="1200" dirty="0"/>
              <a:t>(kann später nachgereicht </a:t>
            </a:r>
            <a:br>
              <a:rPr lang="de-DE" sz="1200" dirty="0"/>
            </a:br>
            <a:r>
              <a:rPr lang="de-DE" sz="1200" dirty="0"/>
              <a:t>werden</a:t>
            </a:r>
            <a:r>
              <a:rPr lang="de-DE" sz="1200" dirty="0" smtClean="0"/>
              <a:t>)</a:t>
            </a:r>
          </a:p>
          <a:p>
            <a:endParaRPr lang="de-DE" sz="1200" dirty="0"/>
          </a:p>
          <a:p>
            <a:pPr marL="0" indent="0">
              <a:buNone/>
            </a:pPr>
            <a:r>
              <a:rPr lang="en-GB" sz="1200" b="1" dirty="0"/>
              <a:t>Documents needed to take out insurance </a:t>
            </a:r>
          </a:p>
          <a:p>
            <a:pPr marL="0" indent="0">
              <a:buNone/>
            </a:pPr>
            <a:r>
              <a:rPr lang="en-GB" sz="1200" b="1" dirty="0"/>
              <a:t>from a social health insurance fund: </a:t>
            </a:r>
            <a:endParaRPr lang="de-DE" sz="1200" dirty="0"/>
          </a:p>
          <a:p>
            <a:r>
              <a:rPr lang="en-GB" sz="1200" dirty="0"/>
              <a:t>Bank account (SEPA – direct debit mandate form)</a:t>
            </a:r>
          </a:p>
          <a:p>
            <a:r>
              <a:rPr lang="en-GB" sz="1200" dirty="0"/>
              <a:t>Passport photo</a:t>
            </a:r>
          </a:p>
          <a:p>
            <a:r>
              <a:rPr lang="en-GB" sz="1200" dirty="0"/>
              <a:t>Confirmation of enrolment (may be submitted</a:t>
            </a:r>
          </a:p>
          <a:p>
            <a:pPr marL="0" indent="0">
              <a:buNone/>
            </a:pPr>
            <a:r>
              <a:rPr lang="en-GB" sz="1200" dirty="0"/>
              <a:t> at a later point in time)</a:t>
            </a:r>
          </a:p>
          <a:p>
            <a:endParaRPr lang="de-DE" dirty="0" smtClean="0"/>
          </a:p>
          <a:p>
            <a:endParaRPr lang="de-DE" dirty="0"/>
          </a:p>
          <a:p>
            <a:endParaRPr lang="de-DE" dirty="0"/>
          </a:p>
        </p:txBody>
      </p:sp>
      <p:sp>
        <p:nvSpPr>
          <p:cNvPr id="2" name="Titel 1"/>
          <p:cNvSpPr>
            <a:spLocks noGrp="1"/>
          </p:cNvSpPr>
          <p:nvPr>
            <p:ph type="title"/>
          </p:nvPr>
        </p:nvSpPr>
        <p:spPr/>
        <p:txBody>
          <a:bodyPr/>
          <a:lstStyle/>
          <a:p>
            <a:r>
              <a:rPr lang="de-DE" dirty="0"/>
              <a:t>Gut vorbereitet zu Studienbeginn</a:t>
            </a:r>
            <a:br>
              <a:rPr lang="de-DE" dirty="0"/>
            </a:br>
            <a:r>
              <a:rPr lang="de-DE" b="0" dirty="0" smtClean="0"/>
              <a:t>Essential </a:t>
            </a:r>
            <a:r>
              <a:rPr lang="de-DE" b="0" dirty="0" err="1" smtClean="0"/>
              <a:t>documents</a:t>
            </a:r>
            <a:r>
              <a:rPr lang="de-DE" b="0" dirty="0" smtClean="0"/>
              <a:t> - </a:t>
            </a:r>
            <a:r>
              <a:rPr lang="de-DE" b="0" dirty="0" err="1" smtClean="0"/>
              <a:t>health</a:t>
            </a:r>
            <a:r>
              <a:rPr lang="de-DE" b="0" dirty="0" smtClean="0"/>
              <a:t> </a:t>
            </a:r>
            <a:r>
              <a:rPr lang="de-DE" b="0" dirty="0" err="1" smtClean="0"/>
              <a:t>insurance</a:t>
            </a:r>
            <a:endParaRPr lang="de-DE" b="0" dirty="0"/>
          </a:p>
        </p:txBody>
      </p:sp>
      <p:sp>
        <p:nvSpPr>
          <p:cNvPr id="5" name="Rechteck 4"/>
          <p:cNvSpPr/>
          <p:nvPr/>
        </p:nvSpPr>
        <p:spPr>
          <a:xfrm>
            <a:off x="4824414" y="1295398"/>
            <a:ext cx="3887786" cy="3364584"/>
          </a:xfrm>
          <a:prstGeom prst="rect">
            <a:avLst/>
          </a:prstGeom>
          <a:solidFill>
            <a:schemeClr val="accent3"/>
          </a:solidFill>
        </p:spPr>
        <p:txBody>
          <a:bodyPr wrap="square" lIns="90000" tIns="46800" rIns="90000" bIns="46800">
            <a:noAutofit/>
          </a:bodyPr>
          <a:lstStyle/>
          <a:p>
            <a:r>
              <a:rPr lang="de-DE" sz="1400" b="1" dirty="0">
                <a:solidFill>
                  <a:schemeClr val="bg1"/>
                </a:solidFill>
                <a:ea typeface="ＭＳ Ｐゴシック" pitchFamily="34" charset="-128"/>
              </a:rPr>
              <a:t>Info:</a:t>
            </a:r>
            <a:r>
              <a:rPr lang="de-DE" sz="1400" dirty="0">
                <a:solidFill>
                  <a:schemeClr val="bg1"/>
                </a:solidFill>
                <a:ea typeface="ＭＳ Ｐゴシック" pitchFamily="34" charset="-128"/>
              </a:rPr>
              <a:t/>
            </a:r>
            <a:br>
              <a:rPr lang="de-DE" sz="1400" dirty="0">
                <a:solidFill>
                  <a:schemeClr val="bg1"/>
                </a:solidFill>
                <a:ea typeface="ＭＳ Ｐゴシック" pitchFamily="34" charset="-128"/>
              </a:rPr>
            </a:br>
            <a:r>
              <a:rPr lang="de-DE" sz="1400" dirty="0">
                <a:solidFill>
                  <a:schemeClr val="bg1"/>
                </a:solidFill>
                <a:ea typeface="ＭＳ Ｐゴシック" pitchFamily="34" charset="-128"/>
              </a:rPr>
              <a:t>Benötigen Sie weitere Informationen oder möchten sich bei der Techniker versichern lassen? Dann sprechen Sie mich gerne nach dem Vortrag an</a:t>
            </a:r>
            <a:r>
              <a:rPr lang="de-DE" sz="1400" dirty="0" smtClean="0">
                <a:solidFill>
                  <a:schemeClr val="bg1"/>
                </a:solidFill>
                <a:ea typeface="ＭＳ Ｐゴシック" pitchFamily="34" charset="-128"/>
              </a:rPr>
              <a:t>!</a:t>
            </a:r>
          </a:p>
          <a:p>
            <a:endParaRPr lang="de-DE" sz="1400" dirty="0" smtClean="0">
              <a:solidFill>
                <a:schemeClr val="bg1"/>
              </a:solidFill>
              <a:ea typeface="ＭＳ Ｐゴシック" pitchFamily="34" charset="-128"/>
            </a:endParaRPr>
          </a:p>
          <a:p>
            <a:endParaRPr lang="de-DE" sz="1400" dirty="0" smtClean="0">
              <a:solidFill>
                <a:schemeClr val="bg1"/>
              </a:solidFill>
              <a:ea typeface="ＭＳ Ｐゴシック" pitchFamily="34" charset="-128"/>
            </a:endParaRPr>
          </a:p>
          <a:p>
            <a:endParaRPr lang="de-DE" sz="1400" dirty="0">
              <a:solidFill>
                <a:schemeClr val="bg1"/>
              </a:solidFill>
              <a:ea typeface="ＭＳ Ｐゴシック" pitchFamily="34" charset="-128"/>
            </a:endParaRPr>
          </a:p>
          <a:p>
            <a:r>
              <a:rPr lang="de-DE" sz="1400" b="1" dirty="0">
                <a:solidFill>
                  <a:schemeClr val="bg1"/>
                </a:solidFill>
                <a:ea typeface="ＭＳ Ｐゴシック" pitchFamily="34" charset="-128"/>
              </a:rPr>
              <a:t>Info:</a:t>
            </a:r>
            <a:r>
              <a:rPr lang="de-DE" sz="1400" dirty="0">
                <a:solidFill>
                  <a:schemeClr val="bg1"/>
                </a:solidFill>
                <a:ea typeface="ＭＳ Ｐゴシック" pitchFamily="34" charset="-128"/>
              </a:rPr>
              <a:t/>
            </a:r>
            <a:br>
              <a:rPr lang="de-DE" sz="1400" dirty="0">
                <a:solidFill>
                  <a:schemeClr val="bg1"/>
                </a:solidFill>
                <a:ea typeface="ＭＳ Ｐゴシック" pitchFamily="34" charset="-128"/>
              </a:rPr>
            </a:br>
            <a:r>
              <a:rPr lang="en-US" sz="1400" dirty="0">
                <a:solidFill>
                  <a:schemeClr val="bg1"/>
                </a:solidFill>
                <a:ea typeface="ＭＳ Ｐゴシック" pitchFamily="34" charset="-128"/>
              </a:rPr>
              <a:t>Should you require additional information, or in case you like to take out insurance from TK, please do not hesitate to talk to me after the presentation.</a:t>
            </a:r>
            <a:endParaRPr lang="de-DE" sz="1400" dirty="0">
              <a:solidFill>
                <a:schemeClr val="bg1"/>
              </a:solidFill>
              <a:ea typeface="ＭＳ Ｐゴシック" pitchFamily="34" charset="-128"/>
            </a:endParaRPr>
          </a:p>
          <a:p>
            <a:endParaRPr lang="de-DE" sz="1400" dirty="0">
              <a:solidFill>
                <a:schemeClr val="bg1"/>
              </a:solidFill>
              <a:ea typeface="ＭＳ Ｐゴシック" pitchFamily="34" charset="-128"/>
            </a:endParaRPr>
          </a:p>
        </p:txBody>
      </p:sp>
    </p:spTree>
    <p:extLst>
      <p:ext uri="{BB962C8B-B14F-4D97-AF65-F5344CB8AC3E}">
        <p14:creationId xmlns:p14="http://schemas.microsoft.com/office/powerpoint/2010/main" val="22004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Welcome to Germany – good things to know, OrgE, Datum</a:t>
            </a:r>
            <a:endParaRPr lang="de-DE" dirty="0"/>
          </a:p>
        </p:txBody>
      </p:sp>
      <p:sp>
        <p:nvSpPr>
          <p:cNvPr id="3" name="Inhaltsplatzhalter 2"/>
          <p:cNvSpPr>
            <a:spLocks noGrp="1"/>
          </p:cNvSpPr>
          <p:nvPr>
            <p:ph sz="quarter" idx="13"/>
          </p:nvPr>
        </p:nvSpPr>
        <p:spPr/>
        <p:txBody>
          <a:bodyPr/>
          <a:lstStyle/>
          <a:p>
            <a:r>
              <a:rPr lang="de-DE" sz="1200" dirty="0" smtClean="0"/>
              <a:t>Die Studenten dieser Länder müssen sich in Deutschland nicht neu versichern, sondern können ihre bestehende Versicherung weiternutzen.</a:t>
            </a:r>
          </a:p>
          <a:p>
            <a:r>
              <a:rPr lang="de-DE" sz="1200" dirty="0" smtClean="0"/>
              <a:t>Alles, was Sie bei Ihrem Arztbesuch in Deutschland brauchen ist die European </a:t>
            </a:r>
            <a:r>
              <a:rPr lang="de-DE" sz="1200" dirty="0" err="1" smtClean="0"/>
              <a:t>Health</a:t>
            </a:r>
            <a:r>
              <a:rPr lang="de-DE" sz="1200" dirty="0" smtClean="0"/>
              <a:t> Insurance Card (EHIC)</a:t>
            </a:r>
          </a:p>
          <a:p>
            <a:r>
              <a:rPr lang="de-DE" sz="1200" dirty="0" smtClean="0"/>
              <a:t>Die Bescheinigung für Ihre Hochschule erhalten Sie von einer deutschen Krankenkasse, zeigen Sie hier einfach Ihre EHIC vor</a:t>
            </a:r>
            <a:endParaRPr lang="de-DE" sz="1200" dirty="0"/>
          </a:p>
          <a:p>
            <a:endParaRPr lang="de-DE" sz="1200" dirty="0" smtClean="0"/>
          </a:p>
          <a:p>
            <a:pPr marL="0" indent="0">
              <a:buNone/>
            </a:pPr>
            <a:endParaRPr lang="de-DE" sz="1200" dirty="0" smtClean="0"/>
          </a:p>
          <a:p>
            <a:r>
              <a:rPr lang="de-DE" sz="1200" dirty="0" err="1" smtClean="0"/>
              <a:t>Students</a:t>
            </a:r>
            <a:r>
              <a:rPr lang="de-DE" sz="1200" dirty="0" smtClean="0"/>
              <a:t> </a:t>
            </a:r>
            <a:r>
              <a:rPr lang="de-DE" sz="1200" dirty="0" err="1" smtClean="0"/>
              <a:t>who</a:t>
            </a:r>
            <a:r>
              <a:rPr lang="de-DE" sz="1200" dirty="0" smtClean="0"/>
              <a:t> </a:t>
            </a:r>
            <a:r>
              <a:rPr lang="de-DE" sz="1200" dirty="0" err="1" smtClean="0"/>
              <a:t>are</a:t>
            </a:r>
            <a:r>
              <a:rPr lang="de-DE" sz="1200" dirty="0" smtClean="0"/>
              <a:t> </a:t>
            </a:r>
            <a:r>
              <a:rPr lang="de-DE" sz="1200" dirty="0" err="1" smtClean="0"/>
              <a:t>citizens</a:t>
            </a:r>
            <a:r>
              <a:rPr lang="de-DE" sz="1200" dirty="0" smtClean="0"/>
              <a:t> </a:t>
            </a:r>
            <a:r>
              <a:rPr lang="de-DE" sz="1200" dirty="0" err="1" smtClean="0"/>
              <a:t>of</a:t>
            </a:r>
            <a:r>
              <a:rPr lang="de-DE" sz="1200" dirty="0" smtClean="0"/>
              <a:t> </a:t>
            </a:r>
            <a:r>
              <a:rPr lang="de-DE" sz="1200" dirty="0" err="1" smtClean="0"/>
              <a:t>these</a:t>
            </a:r>
            <a:r>
              <a:rPr lang="de-DE" sz="1200" dirty="0" smtClean="0"/>
              <a:t> countries do not </a:t>
            </a:r>
            <a:r>
              <a:rPr lang="de-DE" sz="1200" dirty="0" err="1" smtClean="0"/>
              <a:t>have</a:t>
            </a:r>
            <a:r>
              <a:rPr lang="de-DE" sz="1200" dirty="0" smtClean="0"/>
              <a:t> </a:t>
            </a:r>
            <a:r>
              <a:rPr lang="de-DE" sz="1200" dirty="0" err="1" smtClean="0"/>
              <a:t>to</a:t>
            </a:r>
            <a:r>
              <a:rPr lang="de-DE" sz="1200" dirty="0" smtClean="0"/>
              <a:t> </a:t>
            </a:r>
            <a:r>
              <a:rPr lang="de-DE" sz="1200" dirty="0" err="1" smtClean="0"/>
              <a:t>take</a:t>
            </a:r>
            <a:r>
              <a:rPr lang="de-DE" sz="1200" dirty="0" smtClean="0"/>
              <a:t> out a separate </a:t>
            </a:r>
            <a:r>
              <a:rPr lang="de-DE" sz="1200" dirty="0" err="1" smtClean="0"/>
              <a:t>insurance</a:t>
            </a:r>
            <a:r>
              <a:rPr lang="de-DE" sz="1200" dirty="0" smtClean="0"/>
              <a:t> in Germany, </a:t>
            </a:r>
            <a:r>
              <a:rPr lang="de-DE" sz="1200" dirty="0" err="1" smtClean="0"/>
              <a:t>their</a:t>
            </a:r>
            <a:r>
              <a:rPr lang="de-DE" sz="1200" dirty="0" smtClean="0"/>
              <a:t> </a:t>
            </a:r>
            <a:r>
              <a:rPr lang="de-DE" sz="1200" dirty="0" err="1" smtClean="0"/>
              <a:t>current</a:t>
            </a:r>
            <a:r>
              <a:rPr lang="de-DE" sz="1200" dirty="0" smtClean="0"/>
              <a:t> </a:t>
            </a:r>
            <a:r>
              <a:rPr lang="de-DE" sz="1200" dirty="0" err="1" smtClean="0"/>
              <a:t>insurance</a:t>
            </a:r>
            <a:r>
              <a:rPr lang="de-DE" sz="1200" dirty="0" smtClean="0"/>
              <a:t> </a:t>
            </a:r>
            <a:r>
              <a:rPr lang="de-DE" sz="1200" dirty="0" err="1" smtClean="0"/>
              <a:t>remains</a:t>
            </a:r>
            <a:r>
              <a:rPr lang="de-DE" sz="1200" dirty="0" smtClean="0"/>
              <a:t> valid.</a:t>
            </a:r>
          </a:p>
          <a:p>
            <a:r>
              <a:rPr lang="de-DE" sz="1200" dirty="0" smtClean="0"/>
              <a:t>All </a:t>
            </a:r>
            <a:r>
              <a:rPr lang="de-DE" sz="1200" dirty="0" err="1" smtClean="0"/>
              <a:t>you</a:t>
            </a:r>
            <a:r>
              <a:rPr lang="de-DE" sz="1200" dirty="0" smtClean="0"/>
              <a:t> </a:t>
            </a:r>
            <a:r>
              <a:rPr lang="de-DE" sz="1200" dirty="0" err="1" smtClean="0"/>
              <a:t>need</a:t>
            </a:r>
            <a:r>
              <a:rPr lang="de-DE" sz="1200" dirty="0" smtClean="0"/>
              <a:t> </a:t>
            </a:r>
            <a:r>
              <a:rPr lang="de-DE" sz="1200" dirty="0" err="1" smtClean="0"/>
              <a:t>when</a:t>
            </a:r>
            <a:r>
              <a:rPr lang="de-DE" sz="1200" dirty="0" smtClean="0"/>
              <a:t> </a:t>
            </a:r>
            <a:r>
              <a:rPr lang="de-DE" sz="1200" dirty="0" err="1" smtClean="0"/>
              <a:t>you</a:t>
            </a:r>
            <a:r>
              <a:rPr lang="de-DE" sz="1200" dirty="0" smtClean="0"/>
              <a:t> </a:t>
            </a:r>
            <a:r>
              <a:rPr lang="de-DE" sz="1200" dirty="0" err="1" smtClean="0"/>
              <a:t>see</a:t>
            </a:r>
            <a:r>
              <a:rPr lang="de-DE" sz="1200" dirty="0" smtClean="0"/>
              <a:t> </a:t>
            </a:r>
            <a:r>
              <a:rPr lang="de-DE" sz="1200" dirty="0" err="1" smtClean="0"/>
              <a:t>the</a:t>
            </a:r>
            <a:r>
              <a:rPr lang="de-DE" sz="1200" dirty="0" smtClean="0"/>
              <a:t> </a:t>
            </a:r>
            <a:r>
              <a:rPr lang="de-DE" sz="1200" dirty="0" err="1" smtClean="0"/>
              <a:t>doctor</a:t>
            </a:r>
            <a:r>
              <a:rPr lang="de-DE" sz="1200" dirty="0" smtClean="0"/>
              <a:t> in Germany </a:t>
            </a:r>
            <a:r>
              <a:rPr lang="de-DE" sz="1200" dirty="0" err="1" smtClean="0"/>
              <a:t>is</a:t>
            </a:r>
            <a:r>
              <a:rPr lang="de-DE" sz="1200" dirty="0" smtClean="0"/>
              <a:t> </a:t>
            </a:r>
            <a:r>
              <a:rPr lang="de-DE" sz="1200" dirty="0" err="1" smtClean="0"/>
              <a:t>your</a:t>
            </a:r>
            <a:r>
              <a:rPr lang="de-DE" sz="1200" dirty="0" smtClean="0"/>
              <a:t> European </a:t>
            </a:r>
            <a:r>
              <a:rPr lang="de-DE" sz="1200" dirty="0" err="1" smtClean="0"/>
              <a:t>Health</a:t>
            </a:r>
            <a:r>
              <a:rPr lang="de-DE" sz="1200" dirty="0" smtClean="0"/>
              <a:t> Insurance Card (EHIC)</a:t>
            </a:r>
          </a:p>
          <a:p>
            <a:r>
              <a:rPr lang="de-DE" sz="1200" dirty="0" err="1" smtClean="0"/>
              <a:t>Ask</a:t>
            </a:r>
            <a:r>
              <a:rPr lang="de-DE" sz="1200" dirty="0" smtClean="0"/>
              <a:t> </a:t>
            </a:r>
            <a:r>
              <a:rPr lang="de-DE" sz="1200" dirty="0" err="1" smtClean="0"/>
              <a:t>your</a:t>
            </a:r>
            <a:r>
              <a:rPr lang="de-DE" sz="1200" dirty="0" smtClean="0"/>
              <a:t> </a:t>
            </a:r>
            <a:r>
              <a:rPr lang="de-DE" sz="1200" dirty="0" err="1" smtClean="0"/>
              <a:t>health</a:t>
            </a:r>
            <a:r>
              <a:rPr lang="de-DE" sz="1200" dirty="0" smtClean="0"/>
              <a:t> </a:t>
            </a:r>
            <a:r>
              <a:rPr lang="de-DE" sz="1200" dirty="0" err="1" smtClean="0"/>
              <a:t>insurance</a:t>
            </a:r>
            <a:r>
              <a:rPr lang="de-DE" sz="1200" dirty="0" smtClean="0"/>
              <a:t> </a:t>
            </a:r>
            <a:r>
              <a:rPr lang="de-DE" sz="1200" dirty="0" err="1" smtClean="0"/>
              <a:t>representative</a:t>
            </a:r>
            <a:r>
              <a:rPr lang="de-DE" sz="1200" dirty="0" smtClean="0"/>
              <a:t> in </a:t>
            </a:r>
            <a:r>
              <a:rPr lang="de-DE" sz="1200" dirty="0" err="1" smtClean="0"/>
              <a:t>your</a:t>
            </a:r>
            <a:r>
              <a:rPr lang="de-DE" sz="1200" dirty="0" smtClean="0"/>
              <a:t> </a:t>
            </a:r>
            <a:r>
              <a:rPr lang="de-DE" sz="1200" dirty="0" err="1" smtClean="0"/>
              <a:t>home</a:t>
            </a:r>
            <a:r>
              <a:rPr lang="de-DE" sz="1200" dirty="0" smtClean="0"/>
              <a:t> </a:t>
            </a:r>
            <a:r>
              <a:rPr lang="de-DE" sz="1200" dirty="0" err="1" smtClean="0"/>
              <a:t>country</a:t>
            </a:r>
            <a:r>
              <a:rPr lang="de-DE" sz="1200" dirty="0" smtClean="0"/>
              <a:t> </a:t>
            </a:r>
            <a:r>
              <a:rPr lang="de-DE" sz="1200" dirty="0" err="1" smtClean="0"/>
              <a:t>about</a:t>
            </a:r>
            <a:r>
              <a:rPr lang="de-DE" sz="1200" dirty="0" smtClean="0"/>
              <a:t> </a:t>
            </a:r>
            <a:r>
              <a:rPr lang="de-DE" sz="1200" dirty="0" err="1" smtClean="0"/>
              <a:t>this</a:t>
            </a:r>
            <a:r>
              <a:rPr lang="de-DE" sz="1200" dirty="0" smtClean="0"/>
              <a:t> </a:t>
            </a:r>
            <a:r>
              <a:rPr lang="de-DE" sz="1200" dirty="0" err="1" smtClean="0"/>
              <a:t>card</a:t>
            </a:r>
            <a:r>
              <a:rPr lang="de-DE" sz="1200" dirty="0" smtClean="0"/>
              <a:t>.</a:t>
            </a:r>
          </a:p>
          <a:p>
            <a:r>
              <a:rPr lang="de-DE" sz="1200" dirty="0" smtClean="0"/>
              <a:t>German </a:t>
            </a:r>
            <a:r>
              <a:rPr lang="de-DE" sz="1200" dirty="0" err="1" smtClean="0"/>
              <a:t>health</a:t>
            </a:r>
            <a:r>
              <a:rPr lang="de-DE" sz="1200" dirty="0" smtClean="0"/>
              <a:t> </a:t>
            </a:r>
            <a:r>
              <a:rPr lang="de-DE" sz="1200" dirty="0" err="1" smtClean="0"/>
              <a:t>insurance</a:t>
            </a:r>
            <a:r>
              <a:rPr lang="de-DE" sz="1200" dirty="0" smtClean="0"/>
              <a:t> </a:t>
            </a:r>
            <a:r>
              <a:rPr lang="de-DE" sz="1200" dirty="0" err="1" smtClean="0"/>
              <a:t>representatives</a:t>
            </a:r>
            <a:r>
              <a:rPr lang="de-DE" sz="1200" dirty="0" smtClean="0"/>
              <a:t> </a:t>
            </a:r>
            <a:r>
              <a:rPr lang="de-DE" sz="1200" dirty="0" err="1" smtClean="0"/>
              <a:t>give</a:t>
            </a:r>
            <a:r>
              <a:rPr lang="de-DE" sz="1200" dirty="0" smtClean="0"/>
              <a:t> </a:t>
            </a:r>
            <a:r>
              <a:rPr lang="de-DE" sz="1200" dirty="0" err="1" smtClean="0"/>
              <a:t>you</a:t>
            </a:r>
            <a:r>
              <a:rPr lang="de-DE" sz="1200" dirty="0" smtClean="0"/>
              <a:t> </a:t>
            </a:r>
            <a:r>
              <a:rPr lang="de-DE" sz="1200" dirty="0" err="1" smtClean="0"/>
              <a:t>the</a:t>
            </a:r>
            <a:r>
              <a:rPr lang="de-DE" sz="1200" dirty="0" smtClean="0"/>
              <a:t> </a:t>
            </a:r>
            <a:r>
              <a:rPr lang="de-DE" sz="1200" dirty="0" err="1" smtClean="0"/>
              <a:t>certificate</a:t>
            </a:r>
            <a:r>
              <a:rPr lang="de-DE" sz="1200" dirty="0" smtClean="0"/>
              <a:t> </a:t>
            </a:r>
            <a:r>
              <a:rPr lang="de-DE" sz="1200" dirty="0" err="1" smtClean="0"/>
              <a:t>showing</a:t>
            </a:r>
            <a:r>
              <a:rPr lang="de-DE" sz="1200" dirty="0" smtClean="0"/>
              <a:t> </a:t>
            </a:r>
            <a:r>
              <a:rPr lang="de-DE" sz="1200" dirty="0" err="1" smtClean="0"/>
              <a:t>you</a:t>
            </a:r>
            <a:r>
              <a:rPr lang="de-DE" sz="1200" dirty="0" smtClean="0"/>
              <a:t> </a:t>
            </a:r>
            <a:r>
              <a:rPr lang="de-DE" sz="1200" dirty="0" err="1" smtClean="0"/>
              <a:t>are</a:t>
            </a:r>
            <a:r>
              <a:rPr lang="de-DE" sz="1200" dirty="0" smtClean="0"/>
              <a:t> </a:t>
            </a:r>
            <a:r>
              <a:rPr lang="de-DE" sz="1200" dirty="0" err="1" smtClean="0"/>
              <a:t>free</a:t>
            </a:r>
            <a:r>
              <a:rPr lang="de-DE" sz="1200" dirty="0" smtClean="0"/>
              <a:t> </a:t>
            </a:r>
            <a:r>
              <a:rPr lang="de-DE" sz="1200" dirty="0" err="1" smtClean="0"/>
              <a:t>of</a:t>
            </a:r>
            <a:r>
              <a:rPr lang="de-DE" sz="1200" dirty="0" smtClean="0"/>
              <a:t> </a:t>
            </a:r>
            <a:r>
              <a:rPr lang="de-DE" sz="1200" dirty="0" err="1" smtClean="0"/>
              <a:t>compulsory</a:t>
            </a:r>
            <a:r>
              <a:rPr lang="de-DE" sz="1200" dirty="0" smtClean="0"/>
              <a:t> </a:t>
            </a:r>
            <a:r>
              <a:rPr lang="de-DE" sz="1200" dirty="0" err="1" smtClean="0"/>
              <a:t>insurance</a:t>
            </a:r>
            <a:r>
              <a:rPr lang="de-DE" sz="1200" dirty="0" smtClean="0"/>
              <a:t>. </a:t>
            </a:r>
            <a:r>
              <a:rPr lang="de-DE" sz="1200" dirty="0" err="1" smtClean="0"/>
              <a:t>Please</a:t>
            </a:r>
            <a:r>
              <a:rPr lang="de-DE" sz="1200" dirty="0" smtClean="0"/>
              <a:t> </a:t>
            </a:r>
            <a:r>
              <a:rPr lang="de-DE" sz="1200" dirty="0" err="1" smtClean="0"/>
              <a:t>show</a:t>
            </a:r>
            <a:r>
              <a:rPr lang="de-DE" sz="1200" dirty="0" smtClean="0"/>
              <a:t> </a:t>
            </a:r>
            <a:r>
              <a:rPr lang="de-DE" sz="1200" dirty="0" err="1" smtClean="0"/>
              <a:t>us</a:t>
            </a:r>
            <a:r>
              <a:rPr lang="de-DE" sz="1200" dirty="0" smtClean="0"/>
              <a:t> </a:t>
            </a:r>
            <a:r>
              <a:rPr lang="de-DE" sz="1200" dirty="0" err="1" smtClean="0"/>
              <a:t>your</a:t>
            </a:r>
            <a:r>
              <a:rPr lang="de-DE" sz="1200" dirty="0" smtClean="0"/>
              <a:t> EHIC, </a:t>
            </a:r>
            <a:r>
              <a:rPr lang="de-DE" sz="1200" dirty="0" err="1" smtClean="0"/>
              <a:t>too</a:t>
            </a:r>
            <a:r>
              <a:rPr lang="de-DE" sz="1200" dirty="0" smtClean="0"/>
              <a:t>.</a:t>
            </a:r>
            <a:endParaRPr lang="de-DE" sz="1200" dirty="0"/>
          </a:p>
        </p:txBody>
      </p:sp>
      <p:sp>
        <p:nvSpPr>
          <p:cNvPr id="4" name="Titel 3"/>
          <p:cNvSpPr>
            <a:spLocks noGrp="1"/>
          </p:cNvSpPr>
          <p:nvPr>
            <p:ph type="title"/>
          </p:nvPr>
        </p:nvSpPr>
        <p:spPr>
          <a:xfrm>
            <a:off x="503238" y="267494"/>
            <a:ext cx="7345362" cy="741710"/>
          </a:xfrm>
        </p:spPr>
        <p:txBody>
          <a:bodyPr/>
          <a:lstStyle/>
          <a:p>
            <a:r>
              <a:rPr lang="de-DE" sz="1800" dirty="0" smtClean="0"/>
              <a:t>Besonderheiten bei Studenten der EU oder des EWR</a:t>
            </a:r>
            <a:br>
              <a:rPr lang="de-DE" sz="1800" dirty="0" smtClean="0"/>
            </a:br>
            <a:r>
              <a:rPr lang="de-DE" sz="1800" b="0" dirty="0" err="1" smtClean="0"/>
              <a:t>Particularities</a:t>
            </a:r>
            <a:r>
              <a:rPr lang="de-DE" sz="1800" b="0" dirty="0" smtClean="0"/>
              <a:t> </a:t>
            </a:r>
            <a:r>
              <a:rPr lang="de-DE" sz="1800" b="0" dirty="0" err="1" smtClean="0"/>
              <a:t>of</a:t>
            </a:r>
            <a:r>
              <a:rPr lang="de-DE" sz="1800" b="0" dirty="0" smtClean="0"/>
              <a:t> </a:t>
            </a:r>
            <a:r>
              <a:rPr lang="de-DE" sz="1800" b="0" dirty="0" err="1" smtClean="0"/>
              <a:t>member</a:t>
            </a:r>
            <a:r>
              <a:rPr lang="de-DE" sz="1800" b="0" dirty="0" smtClean="0"/>
              <a:t> </a:t>
            </a:r>
            <a:r>
              <a:rPr lang="de-DE" sz="1800" b="0" dirty="0" err="1" smtClean="0"/>
              <a:t>within</a:t>
            </a:r>
            <a:r>
              <a:rPr lang="de-DE" sz="1800" b="0" dirty="0" smtClean="0"/>
              <a:t> </a:t>
            </a:r>
            <a:r>
              <a:rPr lang="de-DE" sz="1800" b="0" dirty="0" err="1" smtClean="0"/>
              <a:t>the</a:t>
            </a:r>
            <a:r>
              <a:rPr lang="de-DE" sz="1800" b="0" dirty="0" smtClean="0"/>
              <a:t> EU </a:t>
            </a:r>
            <a:r>
              <a:rPr lang="de-DE" sz="1800" b="0" dirty="0" err="1" smtClean="0"/>
              <a:t>or</a:t>
            </a:r>
            <a:r>
              <a:rPr lang="de-DE" sz="1800" b="0" dirty="0" smtClean="0"/>
              <a:t> </a:t>
            </a:r>
            <a:r>
              <a:rPr lang="de-DE" sz="1800" b="0" dirty="0" err="1" smtClean="0"/>
              <a:t>the</a:t>
            </a:r>
            <a:r>
              <a:rPr lang="de-DE" sz="1800" b="0" dirty="0" smtClean="0"/>
              <a:t> European </a:t>
            </a:r>
            <a:r>
              <a:rPr lang="de-DE" sz="1800" b="0" dirty="0" err="1" smtClean="0"/>
              <a:t>Economic</a:t>
            </a:r>
            <a:r>
              <a:rPr lang="de-DE" sz="1800" b="0" dirty="0" smtClean="0"/>
              <a:t> Area (EEA)</a:t>
            </a:r>
            <a:endParaRPr lang="de-DE" sz="1800" dirty="0"/>
          </a:p>
        </p:txBody>
      </p:sp>
    </p:spTree>
    <p:extLst>
      <p:ext uri="{BB962C8B-B14F-4D97-AF65-F5344CB8AC3E}">
        <p14:creationId xmlns:p14="http://schemas.microsoft.com/office/powerpoint/2010/main" val="100290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Welcome to Germany – good things to know, OrgE, Datum</a:t>
            </a:r>
            <a:endParaRPr lang="de-DE" dirty="0"/>
          </a:p>
        </p:txBody>
      </p:sp>
      <p:sp>
        <p:nvSpPr>
          <p:cNvPr id="3" name="Inhaltsplatzhalter 2"/>
          <p:cNvSpPr>
            <a:spLocks noGrp="1"/>
          </p:cNvSpPr>
          <p:nvPr>
            <p:ph sz="quarter" idx="13"/>
          </p:nvPr>
        </p:nvSpPr>
        <p:spPr/>
        <p:txBody>
          <a:bodyPr/>
          <a:lstStyle/>
          <a:p>
            <a:r>
              <a:rPr lang="de-DE" sz="1200" dirty="0"/>
              <a:t>Das Wohnstaatsprinzip gilt unter anderem nicht, sobald ein Studierender eine Beschäftigung oder selbstständige Tätigkeit </a:t>
            </a:r>
            <a:r>
              <a:rPr lang="de-DE" sz="1200" dirty="0" smtClean="0"/>
              <a:t>aufnimmt</a:t>
            </a:r>
          </a:p>
          <a:p>
            <a:r>
              <a:rPr lang="de-DE" sz="1200" dirty="0" smtClean="0"/>
              <a:t>In </a:t>
            </a:r>
            <a:r>
              <a:rPr lang="de-DE" sz="1200" dirty="0"/>
              <a:t>einem solchen Fall gelten die Rechtsvorschriften des </a:t>
            </a:r>
            <a:r>
              <a:rPr lang="de-DE" sz="1200" dirty="0" smtClean="0"/>
              <a:t>Beschäftigungsstaates</a:t>
            </a:r>
          </a:p>
          <a:p>
            <a:r>
              <a:rPr lang="de-DE" sz="1200" dirty="0"/>
              <a:t>Das Wohnstaatsprinzip gilt auch dann nicht mehr, wenn der Student in Deutschland eine geringfügige Beschäftigung oder eine werkstudentische Beschäftigung </a:t>
            </a:r>
            <a:r>
              <a:rPr lang="de-DE" sz="1200" dirty="0" smtClean="0"/>
              <a:t>aufnimmt</a:t>
            </a:r>
          </a:p>
          <a:p>
            <a:r>
              <a:rPr lang="de-DE" sz="1200" dirty="0"/>
              <a:t>Dies gilt auch für Praktikanten, die Arbeitsentgelt erhalten - selbst wenn das Praktikum in der Studien- und Prüfungsordnung vorgeschrieben </a:t>
            </a:r>
            <a:r>
              <a:rPr lang="de-DE" sz="1200" dirty="0" smtClean="0"/>
              <a:t>ist</a:t>
            </a:r>
          </a:p>
          <a:p>
            <a:pPr marL="0" indent="0">
              <a:buNone/>
            </a:pPr>
            <a:endParaRPr lang="de-DE" sz="1200" dirty="0" smtClean="0"/>
          </a:p>
          <a:p>
            <a:r>
              <a:rPr lang="de-DE" sz="1200" dirty="0"/>
              <a:t>The </a:t>
            </a:r>
            <a:r>
              <a:rPr lang="de-DE" sz="1200" dirty="0" err="1"/>
              <a:t>state-of-residence</a:t>
            </a:r>
            <a:r>
              <a:rPr lang="de-DE" sz="1200" dirty="0"/>
              <a:t> (</a:t>
            </a:r>
            <a:r>
              <a:rPr lang="de-DE" sz="1200" dirty="0" err="1"/>
              <a:t>home</a:t>
            </a:r>
            <a:r>
              <a:rPr lang="de-DE" sz="1200" dirty="0"/>
              <a:t> </a:t>
            </a:r>
            <a:r>
              <a:rPr lang="de-DE" sz="1200" dirty="0" err="1"/>
              <a:t>country</a:t>
            </a:r>
            <a:r>
              <a:rPr lang="de-DE" sz="1200" dirty="0"/>
              <a:t>) </a:t>
            </a:r>
            <a:r>
              <a:rPr lang="de-DE" sz="1200" dirty="0" err="1"/>
              <a:t>principle</a:t>
            </a:r>
            <a:r>
              <a:rPr lang="de-DE" sz="1200" dirty="0"/>
              <a:t> </a:t>
            </a:r>
            <a:r>
              <a:rPr lang="de-DE" sz="1200" dirty="0" err="1"/>
              <a:t>is</a:t>
            </a:r>
            <a:r>
              <a:rPr lang="de-DE" sz="1200" dirty="0"/>
              <a:t> </a:t>
            </a:r>
            <a:r>
              <a:rPr lang="de-DE" sz="1200" dirty="0" err="1"/>
              <a:t>no</a:t>
            </a:r>
            <a:r>
              <a:rPr lang="de-DE" sz="1200" dirty="0"/>
              <a:t> </a:t>
            </a:r>
            <a:r>
              <a:rPr lang="de-DE" sz="1200" dirty="0" err="1"/>
              <a:t>longer</a:t>
            </a:r>
            <a:r>
              <a:rPr lang="de-DE" sz="1200" dirty="0"/>
              <a:t> </a:t>
            </a:r>
            <a:r>
              <a:rPr lang="de-DE" sz="1200" dirty="0" err="1"/>
              <a:t>applicable</a:t>
            </a:r>
            <a:r>
              <a:rPr lang="de-DE" sz="1200" dirty="0"/>
              <a:t> </a:t>
            </a:r>
            <a:r>
              <a:rPr lang="de-DE" sz="1200" dirty="0" err="1"/>
              <a:t>if</a:t>
            </a:r>
            <a:r>
              <a:rPr lang="de-DE" sz="1200" dirty="0"/>
              <a:t> a </a:t>
            </a:r>
            <a:r>
              <a:rPr lang="de-DE" sz="1200" dirty="0" err="1"/>
              <a:t>student</a:t>
            </a:r>
            <a:r>
              <a:rPr lang="de-DE" sz="1200" dirty="0"/>
              <a:t> </a:t>
            </a:r>
            <a:r>
              <a:rPr lang="de-DE" sz="1200" dirty="0" err="1"/>
              <a:t>begins</a:t>
            </a:r>
            <a:r>
              <a:rPr lang="de-DE" sz="1200" dirty="0"/>
              <a:t> </a:t>
            </a:r>
            <a:r>
              <a:rPr lang="de-DE" sz="1200" dirty="0" err="1"/>
              <a:t>to</a:t>
            </a:r>
            <a:r>
              <a:rPr lang="de-DE" sz="1200" dirty="0"/>
              <a:t> </a:t>
            </a:r>
            <a:r>
              <a:rPr lang="de-DE" sz="1200" dirty="0" err="1"/>
              <a:t>work</a:t>
            </a:r>
            <a:r>
              <a:rPr lang="de-DE" sz="1200" dirty="0"/>
              <a:t> </a:t>
            </a:r>
            <a:r>
              <a:rPr lang="de-DE" sz="1200" dirty="0" err="1"/>
              <a:t>for</a:t>
            </a:r>
            <a:r>
              <a:rPr lang="de-DE" sz="1200" dirty="0"/>
              <a:t> a </a:t>
            </a:r>
            <a:r>
              <a:rPr lang="de-DE" sz="1200" dirty="0" err="1"/>
              <a:t>company</a:t>
            </a:r>
            <a:r>
              <a:rPr lang="de-DE" sz="1200" dirty="0"/>
              <a:t> </a:t>
            </a:r>
            <a:r>
              <a:rPr lang="de-DE" sz="1200" dirty="0" err="1"/>
              <a:t>or</a:t>
            </a:r>
            <a:r>
              <a:rPr lang="de-DE" sz="1200" dirty="0"/>
              <a:t> </a:t>
            </a:r>
            <a:r>
              <a:rPr lang="de-DE" sz="1200" dirty="0" err="1"/>
              <a:t>becomes</a:t>
            </a:r>
            <a:r>
              <a:rPr lang="de-DE" sz="1200" dirty="0"/>
              <a:t> </a:t>
            </a:r>
            <a:r>
              <a:rPr lang="de-DE" sz="1200" dirty="0" err="1" smtClean="0"/>
              <a:t>self-employed</a:t>
            </a:r>
            <a:endParaRPr lang="de-DE" sz="1200" dirty="0" smtClean="0"/>
          </a:p>
          <a:p>
            <a:r>
              <a:rPr lang="de-DE" sz="1200" dirty="0"/>
              <a:t>In </a:t>
            </a:r>
            <a:r>
              <a:rPr lang="de-DE" sz="1200" dirty="0" err="1"/>
              <a:t>this</a:t>
            </a:r>
            <a:r>
              <a:rPr lang="de-DE" sz="1200" dirty="0"/>
              <a:t> </a:t>
            </a:r>
            <a:r>
              <a:rPr lang="de-DE" sz="1200" dirty="0" err="1"/>
              <a:t>case</a:t>
            </a:r>
            <a:r>
              <a:rPr lang="de-DE" sz="1200" dirty="0"/>
              <a:t> </a:t>
            </a:r>
            <a:r>
              <a:rPr lang="de-DE" sz="1200" dirty="0" err="1"/>
              <a:t>the</a:t>
            </a:r>
            <a:r>
              <a:rPr lang="de-DE" sz="1200" dirty="0"/>
              <a:t> </a:t>
            </a:r>
            <a:r>
              <a:rPr lang="de-DE" sz="1200" dirty="0" err="1"/>
              <a:t>regulations</a:t>
            </a:r>
            <a:r>
              <a:rPr lang="de-DE" sz="1200" dirty="0"/>
              <a:t> </a:t>
            </a:r>
            <a:r>
              <a:rPr lang="de-DE" sz="1200" dirty="0" err="1"/>
              <a:t>of</a:t>
            </a:r>
            <a:r>
              <a:rPr lang="de-DE" sz="1200" dirty="0"/>
              <a:t> </a:t>
            </a:r>
            <a:r>
              <a:rPr lang="de-DE" sz="1200" dirty="0" err="1"/>
              <a:t>the</a:t>
            </a:r>
            <a:r>
              <a:rPr lang="de-DE" sz="1200" dirty="0"/>
              <a:t> </a:t>
            </a:r>
            <a:r>
              <a:rPr lang="de-DE" sz="1200" dirty="0" err="1"/>
              <a:t>country</a:t>
            </a:r>
            <a:r>
              <a:rPr lang="de-DE" sz="1200" dirty="0"/>
              <a:t> in </a:t>
            </a:r>
            <a:r>
              <a:rPr lang="de-DE" sz="1200" dirty="0" err="1"/>
              <a:t>which</a:t>
            </a:r>
            <a:r>
              <a:rPr lang="de-DE" sz="1200" dirty="0"/>
              <a:t> </a:t>
            </a:r>
            <a:r>
              <a:rPr lang="de-DE" sz="1200" dirty="0" err="1"/>
              <a:t>the</a:t>
            </a:r>
            <a:r>
              <a:rPr lang="de-DE" sz="1200" dirty="0"/>
              <a:t> </a:t>
            </a:r>
            <a:r>
              <a:rPr lang="de-DE" sz="1200" dirty="0" err="1"/>
              <a:t>student</a:t>
            </a:r>
            <a:r>
              <a:rPr lang="de-DE" sz="1200" dirty="0"/>
              <a:t> </a:t>
            </a:r>
            <a:r>
              <a:rPr lang="de-DE" sz="1200" dirty="0" err="1"/>
              <a:t>works</a:t>
            </a:r>
            <a:r>
              <a:rPr lang="de-DE" sz="1200" dirty="0"/>
              <a:t> (Germany) </a:t>
            </a:r>
            <a:r>
              <a:rPr lang="de-DE" sz="1200" dirty="0" err="1"/>
              <a:t>would</a:t>
            </a:r>
            <a:r>
              <a:rPr lang="de-DE" sz="1200" dirty="0"/>
              <a:t> </a:t>
            </a:r>
            <a:r>
              <a:rPr lang="de-DE" sz="1200" dirty="0" err="1"/>
              <a:t>apply</a:t>
            </a:r>
            <a:endParaRPr lang="de-DE" sz="1200" dirty="0" smtClean="0"/>
          </a:p>
          <a:p>
            <a:r>
              <a:rPr lang="de-DE" sz="1200" dirty="0" err="1"/>
              <a:t>Here</a:t>
            </a:r>
            <a:r>
              <a:rPr lang="de-DE" sz="1200" dirty="0"/>
              <a:t> </a:t>
            </a:r>
            <a:r>
              <a:rPr lang="de-DE" sz="1200" dirty="0" err="1"/>
              <a:t>the</a:t>
            </a:r>
            <a:r>
              <a:rPr lang="de-DE" sz="1200" dirty="0"/>
              <a:t> </a:t>
            </a:r>
            <a:r>
              <a:rPr lang="de-DE" sz="1200" dirty="0" err="1"/>
              <a:t>definition</a:t>
            </a:r>
            <a:r>
              <a:rPr lang="de-DE" sz="1200" dirty="0"/>
              <a:t> </a:t>
            </a:r>
            <a:r>
              <a:rPr lang="de-DE" sz="1200" dirty="0" err="1"/>
              <a:t>of</a:t>
            </a:r>
            <a:r>
              <a:rPr lang="de-DE" sz="1200" dirty="0"/>
              <a:t> </a:t>
            </a:r>
            <a:r>
              <a:rPr lang="de-DE" sz="1200" dirty="0" err="1"/>
              <a:t>employment</a:t>
            </a:r>
            <a:r>
              <a:rPr lang="de-DE" sz="1200" dirty="0"/>
              <a:t> </a:t>
            </a:r>
            <a:r>
              <a:rPr lang="de-DE" sz="1200" dirty="0" err="1"/>
              <a:t>includes</a:t>
            </a:r>
            <a:r>
              <a:rPr lang="de-DE" sz="1200" dirty="0"/>
              <a:t> </a:t>
            </a:r>
            <a:r>
              <a:rPr lang="de-DE" sz="1200" dirty="0" err="1"/>
              <a:t>part</a:t>
            </a:r>
            <a:r>
              <a:rPr lang="de-DE" sz="1200" dirty="0"/>
              <a:t>-time </a:t>
            </a:r>
            <a:r>
              <a:rPr lang="de-DE" sz="1200" dirty="0" err="1"/>
              <a:t>and</a:t>
            </a:r>
            <a:r>
              <a:rPr lang="de-DE" sz="1200" dirty="0"/>
              <a:t> “mini </a:t>
            </a:r>
            <a:r>
              <a:rPr lang="de-DE" sz="1200" dirty="0" err="1"/>
              <a:t>jobs</a:t>
            </a:r>
            <a:r>
              <a:rPr lang="de-DE" sz="1200" dirty="0"/>
              <a:t>” </a:t>
            </a:r>
            <a:r>
              <a:rPr lang="de-DE" sz="1200" dirty="0" err="1"/>
              <a:t>as</a:t>
            </a:r>
            <a:r>
              <a:rPr lang="de-DE" sz="1200" dirty="0"/>
              <a:t> </a:t>
            </a:r>
            <a:r>
              <a:rPr lang="de-DE" sz="1200" dirty="0" err="1"/>
              <a:t>well</a:t>
            </a:r>
            <a:r>
              <a:rPr lang="de-DE" sz="1200" dirty="0"/>
              <a:t> </a:t>
            </a:r>
            <a:r>
              <a:rPr lang="de-DE" sz="1200" dirty="0" err="1"/>
              <a:t>as</a:t>
            </a:r>
            <a:r>
              <a:rPr lang="de-DE" sz="1200" dirty="0"/>
              <a:t> </a:t>
            </a:r>
            <a:r>
              <a:rPr lang="de-DE" sz="1200" dirty="0" err="1"/>
              <a:t>work-study</a:t>
            </a:r>
            <a:r>
              <a:rPr lang="de-DE" sz="1200" dirty="0"/>
              <a:t> </a:t>
            </a:r>
            <a:r>
              <a:rPr lang="de-DE" sz="1200" dirty="0" err="1" smtClean="0"/>
              <a:t>positions</a:t>
            </a:r>
            <a:endParaRPr lang="de-DE" sz="1200" dirty="0" smtClean="0"/>
          </a:p>
          <a:p>
            <a:r>
              <a:rPr lang="de-DE" sz="1200" dirty="0" err="1"/>
              <a:t>It</a:t>
            </a:r>
            <a:r>
              <a:rPr lang="de-DE" sz="1200" dirty="0"/>
              <a:t> also </a:t>
            </a:r>
            <a:r>
              <a:rPr lang="de-DE" sz="1200" dirty="0" err="1"/>
              <a:t>applies</a:t>
            </a:r>
            <a:r>
              <a:rPr lang="de-DE" sz="1200" dirty="0"/>
              <a:t> </a:t>
            </a:r>
            <a:r>
              <a:rPr lang="de-DE" sz="1200" dirty="0" err="1"/>
              <a:t>to</a:t>
            </a:r>
            <a:r>
              <a:rPr lang="de-DE" sz="1200" dirty="0"/>
              <a:t> </a:t>
            </a:r>
            <a:r>
              <a:rPr lang="de-DE" sz="1200" dirty="0" err="1"/>
              <a:t>interns</a:t>
            </a:r>
            <a:r>
              <a:rPr lang="de-DE" sz="1200" dirty="0"/>
              <a:t> </a:t>
            </a:r>
            <a:r>
              <a:rPr lang="de-DE" sz="1200" dirty="0" err="1"/>
              <a:t>who</a:t>
            </a:r>
            <a:r>
              <a:rPr lang="de-DE" sz="1200" dirty="0"/>
              <a:t> </a:t>
            </a:r>
            <a:r>
              <a:rPr lang="de-DE" sz="1200" dirty="0" err="1"/>
              <a:t>receive</a:t>
            </a:r>
            <a:r>
              <a:rPr lang="de-DE" sz="1200" dirty="0"/>
              <a:t> </a:t>
            </a:r>
            <a:r>
              <a:rPr lang="de-DE" sz="1200" dirty="0" err="1"/>
              <a:t>some</a:t>
            </a:r>
            <a:r>
              <a:rPr lang="de-DE" sz="1200" dirty="0"/>
              <a:t> form </a:t>
            </a:r>
            <a:r>
              <a:rPr lang="de-DE" sz="1200" dirty="0" err="1"/>
              <a:t>of</a:t>
            </a:r>
            <a:r>
              <a:rPr lang="de-DE" sz="1200" dirty="0"/>
              <a:t> </a:t>
            </a:r>
            <a:r>
              <a:rPr lang="de-DE" sz="1200" dirty="0" err="1"/>
              <a:t>compensation</a:t>
            </a:r>
            <a:r>
              <a:rPr lang="de-DE" sz="1200" dirty="0"/>
              <a:t> </a:t>
            </a:r>
            <a:r>
              <a:rPr lang="de-DE" sz="1200" dirty="0" err="1"/>
              <a:t>from</a:t>
            </a:r>
            <a:r>
              <a:rPr lang="de-DE" sz="1200" dirty="0"/>
              <a:t> </a:t>
            </a:r>
            <a:r>
              <a:rPr lang="de-DE" sz="1200" dirty="0" err="1"/>
              <a:t>the</a:t>
            </a:r>
            <a:r>
              <a:rPr lang="de-DE" sz="1200" dirty="0"/>
              <a:t> firm at </a:t>
            </a:r>
            <a:r>
              <a:rPr lang="de-DE" sz="1200" dirty="0" err="1"/>
              <a:t>which</a:t>
            </a:r>
            <a:r>
              <a:rPr lang="de-DE" sz="1200" dirty="0"/>
              <a:t> </a:t>
            </a:r>
            <a:r>
              <a:rPr lang="de-DE" sz="1200" dirty="0" err="1"/>
              <a:t>they</a:t>
            </a:r>
            <a:r>
              <a:rPr lang="de-DE" sz="1200" dirty="0"/>
              <a:t> </a:t>
            </a:r>
            <a:r>
              <a:rPr lang="de-DE" sz="1200" dirty="0" err="1"/>
              <a:t>are</a:t>
            </a:r>
            <a:r>
              <a:rPr lang="de-DE" sz="1200" dirty="0"/>
              <a:t> </a:t>
            </a:r>
            <a:r>
              <a:rPr lang="de-DE" sz="1200" dirty="0" err="1"/>
              <a:t>interning</a:t>
            </a:r>
            <a:r>
              <a:rPr lang="de-DE" sz="1200" dirty="0"/>
              <a:t>, </a:t>
            </a:r>
            <a:r>
              <a:rPr lang="de-DE" sz="1200" dirty="0" err="1"/>
              <a:t>even</a:t>
            </a:r>
            <a:r>
              <a:rPr lang="de-DE" sz="1200" dirty="0"/>
              <a:t> in </a:t>
            </a:r>
            <a:r>
              <a:rPr lang="de-DE" sz="1200" dirty="0" err="1"/>
              <a:t>the</a:t>
            </a:r>
            <a:r>
              <a:rPr lang="de-DE" sz="1200" dirty="0"/>
              <a:t> </a:t>
            </a:r>
            <a:r>
              <a:rPr lang="de-DE" sz="1200" dirty="0" err="1"/>
              <a:t>event</a:t>
            </a:r>
            <a:r>
              <a:rPr lang="de-DE" sz="1200" dirty="0"/>
              <a:t> </a:t>
            </a:r>
            <a:r>
              <a:rPr lang="de-DE" sz="1200" dirty="0" err="1"/>
              <a:t>that</a:t>
            </a:r>
            <a:r>
              <a:rPr lang="de-DE" sz="1200" dirty="0"/>
              <a:t> </a:t>
            </a:r>
            <a:r>
              <a:rPr lang="de-DE" sz="1200" dirty="0" err="1"/>
              <a:t>the</a:t>
            </a:r>
            <a:r>
              <a:rPr lang="de-DE" sz="1200" dirty="0"/>
              <a:t> </a:t>
            </a:r>
            <a:r>
              <a:rPr lang="de-DE" sz="1200" dirty="0" err="1"/>
              <a:t>internship</a:t>
            </a:r>
            <a:r>
              <a:rPr lang="de-DE" sz="1200" dirty="0"/>
              <a:t> </a:t>
            </a:r>
            <a:r>
              <a:rPr lang="de-DE" sz="1200" dirty="0" err="1"/>
              <a:t>is</a:t>
            </a:r>
            <a:r>
              <a:rPr lang="de-DE" sz="1200" dirty="0"/>
              <a:t> a </a:t>
            </a:r>
            <a:r>
              <a:rPr lang="de-DE" sz="1200" dirty="0" err="1"/>
              <a:t>mandatory</a:t>
            </a:r>
            <a:r>
              <a:rPr lang="de-DE" sz="1200" dirty="0"/>
              <a:t> </a:t>
            </a:r>
            <a:r>
              <a:rPr lang="de-DE" sz="1200" dirty="0" err="1"/>
              <a:t>component</a:t>
            </a:r>
            <a:r>
              <a:rPr lang="de-DE" sz="1200" dirty="0"/>
              <a:t> </a:t>
            </a:r>
            <a:r>
              <a:rPr lang="de-DE" sz="1200" dirty="0" err="1"/>
              <a:t>of</a:t>
            </a:r>
            <a:r>
              <a:rPr lang="de-DE" sz="1200" dirty="0"/>
              <a:t> </a:t>
            </a:r>
            <a:r>
              <a:rPr lang="de-DE" sz="1200" dirty="0" err="1"/>
              <a:t>their</a:t>
            </a:r>
            <a:r>
              <a:rPr lang="de-DE" sz="1200" dirty="0"/>
              <a:t> </a:t>
            </a:r>
            <a:r>
              <a:rPr lang="de-DE" sz="1200" dirty="0" err="1"/>
              <a:t>study</a:t>
            </a:r>
            <a:r>
              <a:rPr lang="de-DE" sz="1200" dirty="0"/>
              <a:t> </a:t>
            </a:r>
            <a:r>
              <a:rPr lang="de-DE" sz="1200" dirty="0" err="1"/>
              <a:t>programme</a:t>
            </a:r>
            <a:endParaRPr lang="de-DE" sz="1200" dirty="0"/>
          </a:p>
        </p:txBody>
      </p:sp>
      <p:sp>
        <p:nvSpPr>
          <p:cNvPr id="4" name="Titel 3"/>
          <p:cNvSpPr>
            <a:spLocks noGrp="1"/>
          </p:cNvSpPr>
          <p:nvPr>
            <p:ph type="title"/>
          </p:nvPr>
        </p:nvSpPr>
        <p:spPr>
          <a:xfrm>
            <a:off x="503238" y="267494"/>
            <a:ext cx="7345362" cy="741710"/>
          </a:xfrm>
        </p:spPr>
        <p:txBody>
          <a:bodyPr/>
          <a:lstStyle/>
          <a:p>
            <a:r>
              <a:rPr lang="de-DE" sz="1800" dirty="0" smtClean="0"/>
              <a:t>Besonderheiten bei Studenten der EU oder des EWR</a:t>
            </a:r>
            <a:br>
              <a:rPr lang="de-DE" sz="1800" dirty="0" smtClean="0"/>
            </a:br>
            <a:r>
              <a:rPr lang="de-DE" sz="1800" b="0" dirty="0" err="1" smtClean="0"/>
              <a:t>Particularities</a:t>
            </a:r>
            <a:r>
              <a:rPr lang="de-DE" sz="1800" b="0" dirty="0" smtClean="0"/>
              <a:t> </a:t>
            </a:r>
            <a:r>
              <a:rPr lang="de-DE" sz="1800" b="0" dirty="0" err="1" smtClean="0"/>
              <a:t>of</a:t>
            </a:r>
            <a:r>
              <a:rPr lang="de-DE" sz="1800" b="0" dirty="0" smtClean="0"/>
              <a:t> </a:t>
            </a:r>
            <a:r>
              <a:rPr lang="de-DE" sz="1800" b="0" dirty="0" err="1" smtClean="0"/>
              <a:t>member</a:t>
            </a:r>
            <a:r>
              <a:rPr lang="de-DE" sz="1800" b="0" dirty="0" smtClean="0"/>
              <a:t> </a:t>
            </a:r>
            <a:r>
              <a:rPr lang="de-DE" sz="1800" b="0" dirty="0" err="1" smtClean="0"/>
              <a:t>within</a:t>
            </a:r>
            <a:r>
              <a:rPr lang="de-DE" sz="1800" b="0" dirty="0" smtClean="0"/>
              <a:t> </a:t>
            </a:r>
            <a:r>
              <a:rPr lang="de-DE" sz="1800" b="0" dirty="0" err="1" smtClean="0"/>
              <a:t>the</a:t>
            </a:r>
            <a:r>
              <a:rPr lang="de-DE" sz="1800" b="0" dirty="0" smtClean="0"/>
              <a:t> EU </a:t>
            </a:r>
            <a:r>
              <a:rPr lang="de-DE" sz="1800" b="0" dirty="0" err="1" smtClean="0"/>
              <a:t>or</a:t>
            </a:r>
            <a:r>
              <a:rPr lang="de-DE" sz="1800" b="0" dirty="0" smtClean="0"/>
              <a:t> </a:t>
            </a:r>
            <a:r>
              <a:rPr lang="de-DE" sz="1800" b="0" dirty="0" err="1" smtClean="0"/>
              <a:t>the</a:t>
            </a:r>
            <a:r>
              <a:rPr lang="de-DE" sz="1800" b="0" dirty="0" smtClean="0"/>
              <a:t> European </a:t>
            </a:r>
            <a:r>
              <a:rPr lang="de-DE" sz="1800" b="0" dirty="0" err="1" smtClean="0"/>
              <a:t>Economic</a:t>
            </a:r>
            <a:r>
              <a:rPr lang="de-DE" sz="1800" b="0" dirty="0" smtClean="0"/>
              <a:t> Area (EEA)</a:t>
            </a:r>
            <a:endParaRPr lang="de-DE" sz="1800" dirty="0"/>
          </a:p>
        </p:txBody>
      </p:sp>
    </p:spTree>
    <p:extLst>
      <p:ext uri="{BB962C8B-B14F-4D97-AF65-F5344CB8AC3E}">
        <p14:creationId xmlns:p14="http://schemas.microsoft.com/office/powerpoint/2010/main" val="62409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smtClean="0"/>
              <a:t>Welcome to Germany – good things to know, OrgE, Datum</a:t>
            </a:r>
            <a:endParaRPr lang="de-DE" dirty="0"/>
          </a:p>
        </p:txBody>
      </p:sp>
      <p:sp>
        <p:nvSpPr>
          <p:cNvPr id="4" name="Inhaltsplatzhalter 3"/>
          <p:cNvSpPr>
            <a:spLocks noGrp="1"/>
          </p:cNvSpPr>
          <p:nvPr>
            <p:ph sz="quarter" idx="13"/>
          </p:nvPr>
        </p:nvSpPr>
        <p:spPr/>
        <p:txBody>
          <a:bodyPr/>
          <a:lstStyle/>
          <a:p>
            <a:r>
              <a:rPr lang="de-DE" dirty="0" smtClean="0"/>
              <a:t>Anspruch besteht auf alle Sachleistungen, die sich während des Aufenthalts in Deutschland unter Berücksichtigung der Art der Leistung und der Voraussichtlichen Aufenthaltsdauer als medizinisch notwendig erweisen.</a:t>
            </a:r>
          </a:p>
          <a:p>
            <a:endParaRPr lang="de-DE" dirty="0"/>
          </a:p>
          <a:p>
            <a:r>
              <a:rPr lang="de-DE" dirty="0" smtClean="0"/>
              <a:t>The EHIC </a:t>
            </a:r>
            <a:r>
              <a:rPr lang="de-DE" dirty="0" err="1" smtClean="0"/>
              <a:t>can</a:t>
            </a:r>
            <a:r>
              <a:rPr lang="de-DE" dirty="0" smtClean="0"/>
              <a:t> </a:t>
            </a:r>
            <a:r>
              <a:rPr lang="de-DE" dirty="0" err="1" smtClean="0"/>
              <a:t>provide</a:t>
            </a:r>
            <a:r>
              <a:rPr lang="de-DE" dirty="0" smtClean="0"/>
              <a:t> </a:t>
            </a:r>
            <a:r>
              <a:rPr lang="de-DE" dirty="0" err="1" smtClean="0"/>
              <a:t>coverage</a:t>
            </a:r>
            <a:r>
              <a:rPr lang="de-DE" dirty="0" smtClean="0"/>
              <a:t> in </a:t>
            </a:r>
            <a:r>
              <a:rPr lang="de-DE" dirty="0" err="1" smtClean="0"/>
              <a:t>case</a:t>
            </a:r>
            <a:r>
              <a:rPr lang="de-DE" dirty="0" smtClean="0"/>
              <a:t> </a:t>
            </a:r>
            <a:r>
              <a:rPr lang="de-DE" dirty="0" err="1" smtClean="0"/>
              <a:t>of</a:t>
            </a:r>
            <a:r>
              <a:rPr lang="de-DE" dirty="0" smtClean="0"/>
              <a:t> </a:t>
            </a:r>
            <a:r>
              <a:rPr lang="de-DE" dirty="0" err="1" smtClean="0"/>
              <a:t>medical</a:t>
            </a:r>
            <a:r>
              <a:rPr lang="de-DE" dirty="0" smtClean="0"/>
              <a:t> </a:t>
            </a:r>
            <a:r>
              <a:rPr lang="de-DE" dirty="0" err="1" smtClean="0"/>
              <a:t>emergency</a:t>
            </a:r>
            <a:r>
              <a:rPr lang="de-DE" dirty="0" smtClean="0"/>
              <a:t> </a:t>
            </a:r>
            <a:r>
              <a:rPr lang="de-DE" dirty="0" err="1" smtClean="0"/>
              <a:t>or</a:t>
            </a:r>
            <a:r>
              <a:rPr lang="de-DE" dirty="0" smtClean="0"/>
              <a:t> </a:t>
            </a:r>
            <a:r>
              <a:rPr lang="de-DE" dirty="0" err="1" smtClean="0"/>
              <a:t>medical</a:t>
            </a:r>
            <a:r>
              <a:rPr lang="de-DE" dirty="0" smtClean="0"/>
              <a:t> </a:t>
            </a:r>
            <a:r>
              <a:rPr lang="de-DE" dirty="0" err="1" smtClean="0"/>
              <a:t>necessity</a:t>
            </a:r>
            <a:r>
              <a:rPr lang="de-DE" dirty="0" smtClean="0"/>
              <a:t> </a:t>
            </a:r>
            <a:r>
              <a:rPr lang="de-DE" dirty="0" err="1" smtClean="0"/>
              <a:t>during</a:t>
            </a:r>
            <a:r>
              <a:rPr lang="de-DE" dirty="0" smtClean="0"/>
              <a:t> </a:t>
            </a:r>
            <a:r>
              <a:rPr lang="de-DE" dirty="0" err="1" smtClean="0"/>
              <a:t>your</a:t>
            </a:r>
            <a:r>
              <a:rPr lang="de-DE" dirty="0" smtClean="0"/>
              <a:t> permanent </a:t>
            </a:r>
            <a:r>
              <a:rPr lang="de-DE" dirty="0" err="1" smtClean="0"/>
              <a:t>stay</a:t>
            </a:r>
            <a:r>
              <a:rPr lang="de-DE" dirty="0" smtClean="0"/>
              <a:t> in Germany.</a:t>
            </a:r>
          </a:p>
          <a:p>
            <a:r>
              <a:rPr lang="de-DE" dirty="0" err="1" smtClean="0"/>
              <a:t>Your</a:t>
            </a:r>
            <a:r>
              <a:rPr lang="de-DE" dirty="0" smtClean="0"/>
              <a:t> </a:t>
            </a:r>
            <a:r>
              <a:rPr lang="de-DE" dirty="0" err="1" smtClean="0"/>
              <a:t>treating</a:t>
            </a:r>
            <a:r>
              <a:rPr lang="de-DE" dirty="0" smtClean="0"/>
              <a:t> SHI </a:t>
            </a:r>
            <a:r>
              <a:rPr lang="de-DE" dirty="0" err="1" smtClean="0"/>
              <a:t>doctor</a:t>
            </a:r>
            <a:r>
              <a:rPr lang="de-DE" dirty="0" smtClean="0"/>
              <a:t> </a:t>
            </a:r>
            <a:r>
              <a:rPr lang="de-DE" dirty="0" err="1" smtClean="0"/>
              <a:t>or</a:t>
            </a:r>
            <a:r>
              <a:rPr lang="de-DE" dirty="0" smtClean="0"/>
              <a:t> </a:t>
            </a:r>
            <a:r>
              <a:rPr lang="de-DE" dirty="0" err="1" smtClean="0"/>
              <a:t>dentist</a:t>
            </a:r>
            <a:r>
              <a:rPr lang="de-DE" dirty="0" smtClean="0"/>
              <a:t> </a:t>
            </a:r>
            <a:r>
              <a:rPr lang="de-DE" dirty="0" err="1" smtClean="0"/>
              <a:t>decides</a:t>
            </a:r>
            <a:r>
              <a:rPr lang="de-DE" dirty="0" smtClean="0"/>
              <a:t> </a:t>
            </a:r>
            <a:r>
              <a:rPr lang="de-DE" dirty="0" err="1" smtClean="0"/>
              <a:t>which</a:t>
            </a:r>
            <a:r>
              <a:rPr lang="de-DE" dirty="0" smtClean="0"/>
              <a:t> </a:t>
            </a:r>
            <a:r>
              <a:rPr lang="de-DE" dirty="0" err="1" smtClean="0"/>
              <a:t>examinations</a:t>
            </a:r>
            <a:r>
              <a:rPr lang="de-DE" dirty="0" smtClean="0"/>
              <a:t> </a:t>
            </a:r>
            <a:r>
              <a:rPr lang="de-DE" dirty="0" err="1" smtClean="0"/>
              <a:t>and</a:t>
            </a:r>
            <a:r>
              <a:rPr lang="de-DE" dirty="0" smtClean="0"/>
              <a:t> </a:t>
            </a:r>
            <a:r>
              <a:rPr lang="de-DE" dirty="0" err="1" smtClean="0"/>
              <a:t>treatments</a:t>
            </a:r>
            <a:r>
              <a:rPr lang="de-DE" dirty="0" smtClean="0"/>
              <a:t> </a:t>
            </a:r>
            <a:r>
              <a:rPr lang="de-DE" dirty="0" err="1" smtClean="0"/>
              <a:t>are</a:t>
            </a:r>
            <a:r>
              <a:rPr lang="de-DE" dirty="0" smtClean="0"/>
              <a:t> </a:t>
            </a:r>
            <a:r>
              <a:rPr lang="de-DE" dirty="0" err="1" smtClean="0"/>
              <a:t>medically</a:t>
            </a:r>
            <a:r>
              <a:rPr lang="de-DE" dirty="0" smtClean="0"/>
              <a:t> </a:t>
            </a:r>
            <a:r>
              <a:rPr lang="de-DE" dirty="0" err="1" smtClean="0"/>
              <a:t>necessary</a:t>
            </a:r>
            <a:endParaRPr lang="de-DE" dirty="0" smtClean="0"/>
          </a:p>
          <a:p>
            <a:r>
              <a:rPr lang="de-DE" b="1" dirty="0" err="1" smtClean="0"/>
              <a:t>We</a:t>
            </a:r>
            <a:r>
              <a:rPr lang="de-DE" b="1" dirty="0" smtClean="0"/>
              <a:t> will </a:t>
            </a:r>
            <a:r>
              <a:rPr lang="de-DE" b="1" dirty="0" err="1" smtClean="0"/>
              <a:t>be</a:t>
            </a:r>
            <a:r>
              <a:rPr lang="de-DE" b="1" dirty="0" smtClean="0"/>
              <a:t> happy </a:t>
            </a:r>
            <a:r>
              <a:rPr lang="de-DE" b="1" dirty="0" err="1" smtClean="0"/>
              <a:t>advising</a:t>
            </a:r>
            <a:r>
              <a:rPr lang="de-DE" b="1" dirty="0" smtClean="0"/>
              <a:t> </a:t>
            </a:r>
            <a:r>
              <a:rPr lang="de-DE" b="1" dirty="0" err="1" smtClean="0"/>
              <a:t>you</a:t>
            </a:r>
            <a:r>
              <a:rPr lang="de-DE" b="1" dirty="0" smtClean="0"/>
              <a:t> on </a:t>
            </a:r>
            <a:r>
              <a:rPr lang="de-DE" b="1" dirty="0" err="1" smtClean="0"/>
              <a:t>questions</a:t>
            </a:r>
            <a:r>
              <a:rPr lang="de-DE" b="1" dirty="0" smtClean="0"/>
              <a:t> </a:t>
            </a:r>
            <a:r>
              <a:rPr lang="de-DE" b="1" dirty="0" err="1" smtClean="0"/>
              <a:t>about</a:t>
            </a:r>
            <a:r>
              <a:rPr lang="de-DE" b="1" dirty="0" smtClean="0"/>
              <a:t> </a:t>
            </a:r>
            <a:r>
              <a:rPr lang="de-DE" b="1" dirty="0" err="1" smtClean="0"/>
              <a:t>specific</a:t>
            </a:r>
            <a:r>
              <a:rPr lang="de-DE" b="1" dirty="0" smtClean="0"/>
              <a:t> </a:t>
            </a:r>
            <a:r>
              <a:rPr lang="de-DE" b="1" dirty="0" err="1" smtClean="0"/>
              <a:t>benefits</a:t>
            </a:r>
            <a:r>
              <a:rPr lang="de-DE" b="1" dirty="0" smtClean="0"/>
              <a:t>!</a:t>
            </a:r>
            <a:endParaRPr lang="de-DE" b="1" dirty="0"/>
          </a:p>
        </p:txBody>
      </p:sp>
      <p:sp>
        <p:nvSpPr>
          <p:cNvPr id="5" name="Titel 4"/>
          <p:cNvSpPr>
            <a:spLocks noGrp="1"/>
          </p:cNvSpPr>
          <p:nvPr>
            <p:ph type="title"/>
          </p:nvPr>
        </p:nvSpPr>
        <p:spPr/>
        <p:txBody>
          <a:bodyPr/>
          <a:lstStyle/>
          <a:p>
            <a:r>
              <a:rPr lang="de-DE" dirty="0" smtClean="0"/>
              <a:t>Leistungsumfang nach EG-Recht</a:t>
            </a:r>
            <a:br>
              <a:rPr lang="de-DE" dirty="0" smtClean="0"/>
            </a:br>
            <a:r>
              <a:rPr lang="de-DE" b="0" dirty="0" err="1" smtClean="0"/>
              <a:t>Scope</a:t>
            </a:r>
            <a:r>
              <a:rPr lang="de-DE" b="0" dirty="0" smtClean="0"/>
              <a:t> </a:t>
            </a:r>
            <a:r>
              <a:rPr lang="de-DE" b="0" dirty="0" err="1" smtClean="0"/>
              <a:t>of</a:t>
            </a:r>
            <a:r>
              <a:rPr lang="de-DE" b="0" dirty="0" smtClean="0"/>
              <a:t> </a:t>
            </a:r>
            <a:r>
              <a:rPr lang="de-DE" b="0" dirty="0" err="1" smtClean="0"/>
              <a:t>services</a:t>
            </a:r>
            <a:r>
              <a:rPr lang="de-DE" b="0" dirty="0" smtClean="0"/>
              <a:t> </a:t>
            </a:r>
            <a:r>
              <a:rPr lang="de-DE" b="0" dirty="0" err="1" smtClean="0"/>
              <a:t>to</a:t>
            </a:r>
            <a:r>
              <a:rPr lang="de-DE" b="0" dirty="0" smtClean="0"/>
              <a:t> EC </a:t>
            </a:r>
            <a:r>
              <a:rPr lang="de-DE" b="0" dirty="0" err="1" smtClean="0"/>
              <a:t>law</a:t>
            </a:r>
            <a:endParaRPr lang="de-DE" dirty="0"/>
          </a:p>
        </p:txBody>
      </p:sp>
      <p:pic>
        <p:nvPicPr>
          <p:cNvPr id="6" name="Picture 2"/>
          <p:cNvPicPr>
            <a:picLocks noGrp="1" noChangeAspect="1" noChangeArrowheads="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bwMode="auto">
          <a:xfrm>
            <a:off x="6156628" y="2199149"/>
            <a:ext cx="2518756" cy="1650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744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Welcome to Germany – good things to know, OrgE, Datum</a:t>
            </a:r>
            <a:endParaRPr lang="de-DE" dirty="0"/>
          </a:p>
        </p:txBody>
      </p:sp>
      <p:sp>
        <p:nvSpPr>
          <p:cNvPr id="9" name="Inhaltsplatzhalter 8"/>
          <p:cNvSpPr>
            <a:spLocks noGrp="1"/>
          </p:cNvSpPr>
          <p:nvPr>
            <p:ph sz="quarter" idx="13"/>
          </p:nvPr>
        </p:nvSpPr>
        <p:spPr/>
        <p:txBody>
          <a:bodyPr/>
          <a:lstStyle/>
          <a:p>
            <a:pPr marL="0" indent="0">
              <a:buNone/>
            </a:pPr>
            <a:r>
              <a:rPr lang="de-DE" b="1" dirty="0" smtClean="0"/>
              <a:t>Virtuelles Studium aufgrund von Corona-</a:t>
            </a:r>
            <a:r>
              <a:rPr lang="de-DE" b="1" dirty="0" err="1" smtClean="0"/>
              <a:t>Einschrängungen</a:t>
            </a:r>
            <a:r>
              <a:rPr lang="de-DE" b="1" dirty="0" smtClean="0"/>
              <a:t>  </a:t>
            </a:r>
          </a:p>
          <a:p>
            <a:pPr marL="0" indent="0">
              <a:buNone/>
            </a:pPr>
            <a:r>
              <a:rPr lang="de-DE" dirty="0" smtClean="0"/>
              <a:t>Studierende aus dem außervertraglichen Ausland, die sich an einer deutschen Hochschule eingeschrieben haben, sich jedoch nicht in Deutschland aufhalten und ausschließlich virtuell Lehrveranstaltungen besuchen, sind daher nicht versicherungspflichtig in der KVDS.</a:t>
            </a:r>
          </a:p>
          <a:p>
            <a:pPr marL="0" indent="0">
              <a:buNone/>
            </a:pPr>
            <a:r>
              <a:rPr lang="de-DE" b="1" dirty="0" smtClean="0"/>
              <a:t>Eintritt der Versicherungspflicht bei Einreise</a:t>
            </a:r>
          </a:p>
          <a:p>
            <a:pPr marL="0" indent="0">
              <a:buNone/>
            </a:pPr>
            <a:r>
              <a:rPr lang="de-DE" dirty="0" smtClean="0"/>
              <a:t>Bei Einreise im laufenden Semester wird eine Versicherungspflicht in der KVDS ausgelöst.</a:t>
            </a:r>
          </a:p>
          <a:p>
            <a:pPr marL="0" indent="0">
              <a:buNone/>
            </a:pPr>
            <a:r>
              <a:rPr lang="de-DE" dirty="0" smtClean="0"/>
              <a:t>Der Beginn ist dann nicht der Zeitpunkt der Einreise, sondern </a:t>
            </a:r>
          </a:p>
          <a:p>
            <a:pPr lvl="1"/>
            <a:r>
              <a:rPr lang="de-DE" dirty="0" smtClean="0"/>
              <a:t>der Beginn des Semesters, jedoch</a:t>
            </a:r>
          </a:p>
          <a:p>
            <a:pPr lvl="1"/>
            <a:r>
              <a:rPr lang="de-DE" dirty="0" smtClean="0"/>
              <a:t>frühestens der Tag der Einschreibung</a:t>
            </a:r>
            <a:endParaRPr lang="de-DE" dirty="0"/>
          </a:p>
        </p:txBody>
      </p:sp>
      <p:sp>
        <p:nvSpPr>
          <p:cNvPr id="2" name="Titel 1"/>
          <p:cNvSpPr>
            <a:spLocks noGrp="1"/>
          </p:cNvSpPr>
          <p:nvPr>
            <p:ph type="title"/>
          </p:nvPr>
        </p:nvSpPr>
        <p:spPr/>
        <p:txBody>
          <a:bodyPr/>
          <a:lstStyle/>
          <a:p>
            <a:r>
              <a:rPr lang="de-DE" dirty="0" smtClean="0"/>
              <a:t>Corona bedingte Besonderheiten</a:t>
            </a:r>
            <a:r>
              <a:rPr lang="de-DE" dirty="0"/>
              <a:t/>
            </a:r>
            <a:br>
              <a:rPr lang="de-DE" dirty="0"/>
            </a:br>
            <a:r>
              <a:rPr lang="de-DE" b="0" dirty="0"/>
              <a:t>Corona-</a:t>
            </a:r>
            <a:r>
              <a:rPr lang="de-DE" b="0" dirty="0" err="1"/>
              <a:t>induced</a:t>
            </a:r>
            <a:r>
              <a:rPr lang="de-DE" b="0" dirty="0"/>
              <a:t> </a:t>
            </a:r>
            <a:r>
              <a:rPr lang="de-DE" b="0" dirty="0" err="1"/>
              <a:t>changes</a:t>
            </a:r>
            <a:endParaRPr lang="de-DE" b="0" dirty="0"/>
          </a:p>
        </p:txBody>
      </p:sp>
      <p:sp>
        <p:nvSpPr>
          <p:cNvPr id="7" name="Rechteck 6"/>
          <p:cNvSpPr/>
          <p:nvPr/>
        </p:nvSpPr>
        <p:spPr>
          <a:xfrm>
            <a:off x="6119813" y="1295398"/>
            <a:ext cx="2592386" cy="345757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marL="0" lvl="1">
              <a:spcAft>
                <a:spcPts val="400"/>
              </a:spcAft>
              <a:buClr>
                <a:schemeClr val="bg1"/>
              </a:buClr>
            </a:pPr>
            <a:r>
              <a:rPr lang="de-DE" sz="1400" b="1" dirty="0" smtClean="0"/>
              <a:t>Beispiel: </a:t>
            </a:r>
            <a:endParaRPr lang="de-DE" sz="1400" b="1" dirty="0"/>
          </a:p>
          <a:p>
            <a:pPr marL="180000" lvl="1" indent="-180000">
              <a:spcAft>
                <a:spcPts val="400"/>
              </a:spcAft>
              <a:buClr>
                <a:schemeClr val="bg1"/>
              </a:buClr>
              <a:buFont typeface="Wingdings" panose="05000000000000000000" pitchFamily="2" charset="2"/>
              <a:buChar char="§"/>
            </a:pPr>
            <a:r>
              <a:rPr lang="de-DE" sz="1400" dirty="0" smtClean="0"/>
              <a:t>Studierender aus Ghana, Einschreibung am 16. März 2020. Semester vom 1. Apr 20 bis 30. Sept 20. Aufenthalt in Ghana bis 24. Mai 20, Einreise 25. Mai 20.</a:t>
            </a:r>
            <a:endParaRPr lang="de-DE" sz="1400" dirty="0"/>
          </a:p>
          <a:p>
            <a:pPr marL="180000" lvl="1" indent="-180000">
              <a:spcAft>
                <a:spcPts val="400"/>
              </a:spcAft>
              <a:buClr>
                <a:schemeClr val="bg1"/>
              </a:buClr>
              <a:buFont typeface="Wingdings" panose="05000000000000000000" pitchFamily="2" charset="2"/>
              <a:buChar char="§"/>
            </a:pPr>
            <a:r>
              <a:rPr lang="de-DE" sz="1400" dirty="0" smtClean="0"/>
              <a:t>Beurteilung: Die Versicherungspflicht in der KVDS beginnt rückwirkend zum 1. April 2020</a:t>
            </a:r>
          </a:p>
        </p:txBody>
      </p:sp>
    </p:spTree>
    <p:extLst>
      <p:ext uri="{BB962C8B-B14F-4D97-AF65-F5344CB8AC3E}">
        <p14:creationId xmlns:p14="http://schemas.microsoft.com/office/powerpoint/2010/main" val="240737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Welcome to Germany – good things to know, OrgE, Datum</a:t>
            </a:r>
            <a:endParaRPr lang="de-DE" dirty="0"/>
          </a:p>
        </p:txBody>
      </p:sp>
      <p:sp>
        <p:nvSpPr>
          <p:cNvPr id="5" name="Titel 4"/>
          <p:cNvSpPr>
            <a:spLocks noGrp="1"/>
          </p:cNvSpPr>
          <p:nvPr>
            <p:ph type="title"/>
          </p:nvPr>
        </p:nvSpPr>
        <p:spPr/>
        <p:txBody>
          <a:bodyPr/>
          <a:lstStyle/>
          <a:p>
            <a:r>
              <a:rPr lang="de-DE" dirty="0" smtClean="0"/>
              <a:t>Corona bedingte Besonderheiten</a:t>
            </a:r>
            <a:r>
              <a:rPr lang="de-DE" dirty="0" smtClean="0"/>
              <a:t/>
            </a:r>
            <a:br>
              <a:rPr lang="de-DE" dirty="0" smtClean="0"/>
            </a:br>
            <a:r>
              <a:rPr lang="de-DE" b="0" dirty="0" smtClean="0"/>
              <a:t>Corona-</a:t>
            </a:r>
            <a:r>
              <a:rPr lang="de-DE" b="0" dirty="0" err="1" smtClean="0"/>
              <a:t>induced</a:t>
            </a:r>
            <a:r>
              <a:rPr lang="de-DE" b="0" dirty="0" smtClean="0"/>
              <a:t> </a:t>
            </a:r>
            <a:r>
              <a:rPr lang="de-DE" b="0" dirty="0" err="1" smtClean="0"/>
              <a:t>changes</a:t>
            </a:r>
            <a:endParaRPr lang="de-DE" dirty="0"/>
          </a:p>
        </p:txBody>
      </p:sp>
      <p:sp>
        <p:nvSpPr>
          <p:cNvPr id="8" name="Rechteck 7"/>
          <p:cNvSpPr/>
          <p:nvPr/>
        </p:nvSpPr>
        <p:spPr>
          <a:xfrm>
            <a:off x="6119813" y="1295398"/>
            <a:ext cx="2592386" cy="329257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marL="0" lvl="1">
              <a:spcAft>
                <a:spcPts val="400"/>
              </a:spcAft>
              <a:buClr>
                <a:schemeClr val="bg1"/>
              </a:buClr>
            </a:pPr>
            <a:r>
              <a:rPr lang="de-DE" sz="1400" b="1" dirty="0" err="1" smtClean="0"/>
              <a:t>Example</a:t>
            </a:r>
            <a:r>
              <a:rPr lang="de-DE" sz="1400" b="1" dirty="0" smtClean="0"/>
              <a:t>: </a:t>
            </a:r>
            <a:endParaRPr lang="de-DE" sz="1400" b="1" dirty="0"/>
          </a:p>
          <a:p>
            <a:r>
              <a:rPr lang="en-US" sz="1100" dirty="0"/>
              <a:t>Student from Ghana, registered at University of Hamburg on 16 March 2020. Start/end of the summer semester: 01 April 2020 – 30 September 2020. </a:t>
            </a:r>
          </a:p>
          <a:p>
            <a:r>
              <a:rPr lang="en-US" sz="1100" dirty="0"/>
              <a:t>Resided in Ghana until 24 May 2020, entered Germany on 25 May 2020. </a:t>
            </a:r>
            <a:r>
              <a:rPr lang="de-DE" sz="1100" dirty="0" smtClean="0"/>
              <a:t>In </a:t>
            </a:r>
            <a:r>
              <a:rPr lang="de-DE" sz="1100" dirty="0" err="1" smtClean="0"/>
              <a:t>this</a:t>
            </a:r>
            <a:r>
              <a:rPr lang="de-DE" sz="1100" dirty="0" smtClean="0"/>
              <a:t> </a:t>
            </a:r>
            <a:r>
              <a:rPr lang="de-DE" sz="1100" dirty="0" err="1" smtClean="0"/>
              <a:t>case</a:t>
            </a:r>
            <a:r>
              <a:rPr lang="de-DE" sz="1100" dirty="0"/>
              <a:t> </a:t>
            </a:r>
            <a:r>
              <a:rPr lang="de-DE" sz="1100" dirty="0" err="1" smtClean="0"/>
              <a:t>you</a:t>
            </a:r>
            <a:r>
              <a:rPr lang="de-DE" sz="1100" dirty="0" smtClean="0"/>
              <a:t> </a:t>
            </a:r>
            <a:r>
              <a:rPr lang="de-DE" sz="1100" dirty="0" err="1" smtClean="0"/>
              <a:t>have</a:t>
            </a:r>
            <a:r>
              <a:rPr lang="de-DE" sz="1100" dirty="0" smtClean="0"/>
              <a:t> </a:t>
            </a:r>
            <a:r>
              <a:rPr lang="de-DE" sz="1100" dirty="0" err="1" smtClean="0"/>
              <a:t>to</a:t>
            </a:r>
            <a:r>
              <a:rPr lang="de-DE" sz="1100" dirty="0" smtClean="0"/>
              <a:t> </a:t>
            </a:r>
            <a:r>
              <a:rPr lang="de-DE" sz="1100" dirty="0" err="1" smtClean="0"/>
              <a:t>take</a:t>
            </a:r>
            <a:r>
              <a:rPr lang="de-DE" sz="1100" dirty="0" smtClean="0"/>
              <a:t> out a German </a:t>
            </a:r>
            <a:r>
              <a:rPr lang="de-DE" sz="1100" dirty="0" err="1" smtClean="0"/>
              <a:t>insurance</a:t>
            </a:r>
            <a:endParaRPr lang="de-DE" sz="1100" dirty="0" smtClean="0"/>
          </a:p>
          <a:p>
            <a:endParaRPr lang="de-DE" sz="1100" dirty="0"/>
          </a:p>
          <a:p>
            <a:r>
              <a:rPr lang="de-DE" sz="1100" dirty="0" smtClean="0"/>
              <a:t>Assessment:</a:t>
            </a:r>
          </a:p>
          <a:p>
            <a:r>
              <a:rPr lang="de-DE" sz="1100" dirty="0" smtClean="0"/>
              <a:t>The </a:t>
            </a:r>
            <a:r>
              <a:rPr lang="de-DE" sz="1100" dirty="0" err="1" smtClean="0"/>
              <a:t>requirement</a:t>
            </a:r>
            <a:r>
              <a:rPr lang="de-DE" sz="1100" dirty="0" smtClean="0"/>
              <a:t> </a:t>
            </a:r>
            <a:r>
              <a:rPr lang="de-DE" sz="1100" dirty="0" err="1" smtClean="0"/>
              <a:t>to</a:t>
            </a:r>
            <a:r>
              <a:rPr lang="de-DE" sz="1100" dirty="0" smtClean="0"/>
              <a:t> </a:t>
            </a:r>
            <a:r>
              <a:rPr lang="de-DE" sz="1100" dirty="0" err="1" smtClean="0"/>
              <a:t>insurance</a:t>
            </a:r>
            <a:r>
              <a:rPr lang="de-DE" sz="1100" dirty="0" smtClean="0"/>
              <a:t> </a:t>
            </a:r>
            <a:r>
              <a:rPr lang="de-DE" sz="1100" dirty="0" err="1" smtClean="0"/>
              <a:t>begins</a:t>
            </a:r>
            <a:r>
              <a:rPr lang="de-DE" sz="1100" dirty="0" smtClean="0"/>
              <a:t> </a:t>
            </a:r>
            <a:r>
              <a:rPr lang="de-DE" sz="1100" dirty="0" err="1" smtClean="0"/>
              <a:t>retroactively</a:t>
            </a:r>
            <a:r>
              <a:rPr lang="de-DE" sz="1100" dirty="0" smtClean="0"/>
              <a:t> </a:t>
            </a:r>
            <a:r>
              <a:rPr lang="de-DE" sz="1100" dirty="0" err="1" smtClean="0"/>
              <a:t>as</a:t>
            </a:r>
            <a:r>
              <a:rPr lang="de-DE" sz="1100" dirty="0" smtClean="0"/>
              <a:t> </a:t>
            </a:r>
            <a:r>
              <a:rPr lang="de-DE" sz="1100" dirty="0" err="1" smtClean="0"/>
              <a:t>of</a:t>
            </a:r>
            <a:r>
              <a:rPr lang="de-DE" sz="1100" dirty="0" smtClean="0"/>
              <a:t> 01 April 2020</a:t>
            </a:r>
            <a:endParaRPr lang="de-DE" sz="1100" dirty="0"/>
          </a:p>
        </p:txBody>
      </p:sp>
      <p:sp>
        <p:nvSpPr>
          <p:cNvPr id="7" name="Inhaltsplatzhalter 8"/>
          <p:cNvSpPr>
            <a:spLocks noGrp="1"/>
          </p:cNvSpPr>
          <p:nvPr>
            <p:ph sz="quarter" idx="13"/>
          </p:nvPr>
        </p:nvSpPr>
        <p:spPr>
          <a:xfrm>
            <a:off x="522105" y="1295399"/>
            <a:ext cx="5400910" cy="3457575"/>
          </a:xfrm>
        </p:spPr>
        <p:txBody>
          <a:bodyPr/>
          <a:lstStyle/>
          <a:p>
            <a:pPr marL="0" indent="0">
              <a:buNone/>
            </a:pPr>
            <a:r>
              <a:rPr lang="de-DE" sz="1200" b="1" dirty="0" smtClean="0"/>
              <a:t>On-campus </a:t>
            </a:r>
            <a:r>
              <a:rPr lang="de-DE" sz="1200" b="1" dirty="0" err="1" smtClean="0"/>
              <a:t>programme</a:t>
            </a:r>
            <a:r>
              <a:rPr lang="de-DE" sz="1200" b="1" dirty="0" smtClean="0"/>
              <a:t> </a:t>
            </a:r>
            <a:r>
              <a:rPr lang="de-DE" sz="1200" b="1" dirty="0" err="1" smtClean="0"/>
              <a:t>and</a:t>
            </a:r>
            <a:r>
              <a:rPr lang="de-DE" sz="1200" b="1" dirty="0" smtClean="0"/>
              <a:t> </a:t>
            </a:r>
            <a:r>
              <a:rPr lang="de-DE" sz="1200" b="1" dirty="0" err="1" smtClean="0"/>
              <a:t>distance</a:t>
            </a:r>
            <a:r>
              <a:rPr lang="de-DE" sz="1200" b="1" dirty="0" smtClean="0"/>
              <a:t> </a:t>
            </a:r>
            <a:r>
              <a:rPr lang="de-DE" sz="1200" b="1" dirty="0" err="1" smtClean="0"/>
              <a:t>learning</a:t>
            </a:r>
            <a:endParaRPr lang="de-DE" sz="1200" b="1" dirty="0" smtClean="0"/>
          </a:p>
          <a:p>
            <a:pPr marL="0" indent="0">
              <a:buNone/>
            </a:pPr>
            <a:r>
              <a:rPr lang="de-DE" sz="1200" dirty="0" err="1" smtClean="0"/>
              <a:t>Students</a:t>
            </a:r>
            <a:r>
              <a:rPr lang="de-DE" sz="1200" dirty="0" smtClean="0"/>
              <a:t> </a:t>
            </a:r>
            <a:r>
              <a:rPr lang="de-DE" sz="1200" dirty="0" err="1" smtClean="0"/>
              <a:t>from</a:t>
            </a:r>
            <a:r>
              <a:rPr lang="de-DE" sz="1200" dirty="0" smtClean="0"/>
              <a:t> countries </a:t>
            </a:r>
            <a:r>
              <a:rPr lang="de-DE" sz="1200" dirty="0" err="1" smtClean="0"/>
              <a:t>that</a:t>
            </a:r>
            <a:r>
              <a:rPr lang="de-DE" sz="1200" dirty="0" smtClean="0"/>
              <a:t> do not </a:t>
            </a:r>
            <a:r>
              <a:rPr lang="de-DE" sz="1200" dirty="0" err="1" smtClean="0"/>
              <a:t>have</a:t>
            </a:r>
            <a:r>
              <a:rPr lang="de-DE" sz="1200" dirty="0" smtClean="0"/>
              <a:t> </a:t>
            </a:r>
            <a:r>
              <a:rPr lang="de-DE" sz="1200" dirty="0" err="1" smtClean="0"/>
              <a:t>social</a:t>
            </a:r>
            <a:r>
              <a:rPr lang="de-DE" sz="1200" dirty="0" smtClean="0"/>
              <a:t> </a:t>
            </a:r>
            <a:r>
              <a:rPr lang="de-DE" sz="1200" dirty="0" err="1" smtClean="0"/>
              <a:t>security</a:t>
            </a:r>
            <a:r>
              <a:rPr lang="de-DE" sz="1200" dirty="0" smtClean="0"/>
              <a:t> </a:t>
            </a:r>
            <a:r>
              <a:rPr lang="de-DE" sz="1200" dirty="0" err="1" smtClean="0"/>
              <a:t>agreement</a:t>
            </a:r>
            <a:r>
              <a:rPr lang="de-DE" sz="1200" dirty="0" smtClean="0"/>
              <a:t> </a:t>
            </a:r>
            <a:r>
              <a:rPr lang="de-DE" sz="1200" dirty="0" err="1" smtClean="0"/>
              <a:t>with</a:t>
            </a:r>
            <a:r>
              <a:rPr lang="de-DE" sz="1200" dirty="0" smtClean="0"/>
              <a:t> Germany, </a:t>
            </a:r>
            <a:r>
              <a:rPr lang="de-DE" sz="1200" dirty="0" err="1" smtClean="0"/>
              <a:t>who</a:t>
            </a:r>
            <a:r>
              <a:rPr lang="de-DE" sz="1200" dirty="0" smtClean="0"/>
              <a:t> </a:t>
            </a:r>
            <a:r>
              <a:rPr lang="de-DE" sz="1200" dirty="0" err="1" smtClean="0"/>
              <a:t>are</a:t>
            </a:r>
            <a:r>
              <a:rPr lang="de-DE" sz="1200" dirty="0" smtClean="0"/>
              <a:t> registered at a German </a:t>
            </a:r>
            <a:r>
              <a:rPr lang="de-DE" sz="1200" dirty="0" err="1" smtClean="0"/>
              <a:t>university</a:t>
            </a:r>
            <a:r>
              <a:rPr lang="de-DE" sz="1200" dirty="0" smtClean="0"/>
              <a:t>, </a:t>
            </a:r>
            <a:r>
              <a:rPr lang="de-DE" sz="1200" dirty="0" err="1" smtClean="0"/>
              <a:t>are</a:t>
            </a:r>
            <a:r>
              <a:rPr lang="de-DE" sz="1200" dirty="0" smtClean="0"/>
              <a:t> not </a:t>
            </a:r>
            <a:r>
              <a:rPr lang="de-DE" sz="1200" dirty="0" err="1" smtClean="0"/>
              <a:t>subject</a:t>
            </a:r>
            <a:r>
              <a:rPr lang="de-DE" sz="1200" dirty="0" smtClean="0"/>
              <a:t> </a:t>
            </a:r>
            <a:r>
              <a:rPr lang="de-DE" sz="1200" dirty="0" err="1" smtClean="0"/>
              <a:t>to</a:t>
            </a:r>
            <a:r>
              <a:rPr lang="de-DE" sz="1200" dirty="0" smtClean="0"/>
              <a:t> </a:t>
            </a:r>
            <a:r>
              <a:rPr lang="de-DE" sz="1200" dirty="0" err="1" smtClean="0"/>
              <a:t>compulsory</a:t>
            </a:r>
            <a:r>
              <a:rPr lang="de-DE" sz="1200" dirty="0" smtClean="0"/>
              <a:t> </a:t>
            </a:r>
            <a:r>
              <a:rPr lang="de-DE" sz="1200" dirty="0" err="1" smtClean="0"/>
              <a:t>insurance</a:t>
            </a:r>
            <a:r>
              <a:rPr lang="de-DE" sz="1200" dirty="0" smtClean="0"/>
              <a:t> </a:t>
            </a:r>
            <a:r>
              <a:rPr lang="de-DE" sz="1200" dirty="0" err="1" smtClean="0"/>
              <a:t>within</a:t>
            </a:r>
            <a:r>
              <a:rPr lang="de-DE" sz="1200" dirty="0" smtClean="0"/>
              <a:t> </a:t>
            </a:r>
            <a:r>
              <a:rPr lang="de-DE" sz="1200" dirty="0" err="1" smtClean="0"/>
              <a:t>the</a:t>
            </a:r>
            <a:r>
              <a:rPr lang="de-DE" sz="1200" dirty="0" smtClean="0"/>
              <a:t> KVDS </a:t>
            </a:r>
            <a:r>
              <a:rPr lang="de-DE" sz="1200" dirty="0" err="1" smtClean="0"/>
              <a:t>system</a:t>
            </a:r>
            <a:r>
              <a:rPr lang="de-DE" sz="1200" dirty="0" smtClean="0"/>
              <a:t> </a:t>
            </a:r>
            <a:r>
              <a:rPr lang="de-DE" sz="1200" dirty="0" err="1" smtClean="0"/>
              <a:t>if</a:t>
            </a:r>
            <a:endParaRPr lang="de-DE" sz="1200" dirty="0" smtClean="0"/>
          </a:p>
          <a:p>
            <a:r>
              <a:rPr lang="de-DE" sz="1200" dirty="0" err="1" smtClean="0"/>
              <a:t>the</a:t>
            </a:r>
            <a:r>
              <a:rPr lang="de-DE" sz="1200" dirty="0" smtClean="0"/>
              <a:t> </a:t>
            </a:r>
            <a:r>
              <a:rPr lang="de-DE" sz="1200" dirty="0" err="1" smtClean="0"/>
              <a:t>are</a:t>
            </a:r>
            <a:r>
              <a:rPr lang="de-DE" sz="1200" dirty="0" smtClean="0"/>
              <a:t> not </a:t>
            </a:r>
            <a:r>
              <a:rPr lang="de-DE" sz="1200" dirty="0" err="1" smtClean="0"/>
              <a:t>residing</a:t>
            </a:r>
            <a:r>
              <a:rPr lang="de-DE" sz="1200" dirty="0" smtClean="0"/>
              <a:t> in Germany </a:t>
            </a:r>
            <a:r>
              <a:rPr lang="de-DE" sz="1200" dirty="0" err="1" smtClean="0"/>
              <a:t>and</a:t>
            </a:r>
            <a:endParaRPr lang="de-DE" sz="1200" dirty="0" smtClean="0"/>
          </a:p>
          <a:p>
            <a:r>
              <a:rPr lang="de-DE" sz="1200" dirty="0" err="1" smtClean="0"/>
              <a:t>are</a:t>
            </a:r>
            <a:r>
              <a:rPr lang="de-DE" sz="1200" dirty="0" smtClean="0"/>
              <a:t> </a:t>
            </a:r>
            <a:r>
              <a:rPr lang="de-DE" sz="1200" dirty="0" err="1" smtClean="0"/>
              <a:t>only</a:t>
            </a:r>
            <a:r>
              <a:rPr lang="de-DE" sz="1200" dirty="0" smtClean="0"/>
              <a:t> </a:t>
            </a:r>
            <a:r>
              <a:rPr lang="de-DE" sz="1200" dirty="0" err="1" smtClean="0"/>
              <a:t>attending</a:t>
            </a:r>
            <a:r>
              <a:rPr lang="de-DE" sz="1200" dirty="0" smtClean="0"/>
              <a:t> </a:t>
            </a:r>
            <a:r>
              <a:rPr lang="de-DE" sz="1200" dirty="0" err="1" smtClean="0"/>
              <a:t>virtual</a:t>
            </a:r>
            <a:r>
              <a:rPr lang="de-DE" sz="1200" dirty="0" smtClean="0"/>
              <a:t> </a:t>
            </a:r>
            <a:r>
              <a:rPr lang="de-DE" sz="1200" dirty="0" err="1" smtClean="0"/>
              <a:t>classes</a:t>
            </a:r>
            <a:r>
              <a:rPr lang="de-DE" sz="1200" dirty="0" smtClean="0"/>
              <a:t>.</a:t>
            </a:r>
          </a:p>
          <a:p>
            <a:pPr marL="0" indent="0">
              <a:buNone/>
            </a:pPr>
            <a:r>
              <a:rPr lang="de-DE" sz="1200" b="1" dirty="0" err="1" smtClean="0"/>
              <a:t>Compulsory</a:t>
            </a:r>
            <a:r>
              <a:rPr lang="de-DE" sz="1200" b="1" dirty="0" smtClean="0"/>
              <a:t> </a:t>
            </a:r>
            <a:r>
              <a:rPr lang="de-DE" sz="1200" b="1" dirty="0" err="1" smtClean="0"/>
              <a:t>insurance</a:t>
            </a:r>
            <a:r>
              <a:rPr lang="de-DE" sz="1200" b="1" dirty="0" smtClean="0"/>
              <a:t> </a:t>
            </a:r>
            <a:r>
              <a:rPr lang="de-DE" sz="1200" b="1" dirty="0" err="1" smtClean="0"/>
              <a:t>cover</a:t>
            </a:r>
            <a:r>
              <a:rPr lang="de-DE" sz="1200" b="1" dirty="0" smtClean="0"/>
              <a:t> upon </a:t>
            </a:r>
            <a:r>
              <a:rPr lang="de-DE" sz="1200" b="1" dirty="0" err="1" smtClean="0"/>
              <a:t>entering</a:t>
            </a:r>
            <a:r>
              <a:rPr lang="de-DE" sz="1200" b="1" dirty="0" smtClean="0"/>
              <a:t> Germany</a:t>
            </a:r>
          </a:p>
          <a:p>
            <a:pPr marL="0" indent="0">
              <a:buNone/>
            </a:pPr>
            <a:r>
              <a:rPr lang="de-DE" sz="1200" dirty="0" err="1" smtClean="0"/>
              <a:t>Students</a:t>
            </a:r>
            <a:r>
              <a:rPr lang="de-DE" sz="1200" dirty="0" smtClean="0"/>
              <a:t> </a:t>
            </a:r>
            <a:r>
              <a:rPr lang="de-DE" sz="1200" dirty="0" err="1" smtClean="0"/>
              <a:t>may</a:t>
            </a:r>
            <a:r>
              <a:rPr lang="de-DE" sz="1200" dirty="0" smtClean="0"/>
              <a:t> </a:t>
            </a:r>
            <a:r>
              <a:rPr lang="de-DE" sz="1200" dirty="0" err="1" smtClean="0"/>
              <a:t>become</a:t>
            </a:r>
            <a:r>
              <a:rPr lang="de-DE" sz="1200" dirty="0" smtClean="0"/>
              <a:t> </a:t>
            </a:r>
            <a:r>
              <a:rPr lang="de-DE" sz="1200" dirty="0" err="1" smtClean="0"/>
              <a:t>subject</a:t>
            </a:r>
            <a:r>
              <a:rPr lang="de-DE" sz="1200" dirty="0" smtClean="0"/>
              <a:t> </a:t>
            </a:r>
            <a:r>
              <a:rPr lang="de-DE" sz="1200" dirty="0" err="1" smtClean="0"/>
              <a:t>to</a:t>
            </a:r>
            <a:r>
              <a:rPr lang="de-DE" sz="1200" dirty="0" smtClean="0"/>
              <a:t> </a:t>
            </a:r>
            <a:r>
              <a:rPr lang="de-DE" sz="1200" dirty="0" err="1" smtClean="0"/>
              <a:t>compulsory</a:t>
            </a:r>
            <a:r>
              <a:rPr lang="de-DE" sz="1200" dirty="0" smtClean="0"/>
              <a:t> </a:t>
            </a:r>
            <a:r>
              <a:rPr lang="de-DE" sz="1200" dirty="0" err="1" smtClean="0"/>
              <a:t>insurance</a:t>
            </a:r>
            <a:r>
              <a:rPr lang="de-DE" sz="1200" dirty="0" smtClean="0"/>
              <a:t> </a:t>
            </a:r>
            <a:r>
              <a:rPr lang="de-DE" sz="1200" dirty="0" err="1" smtClean="0"/>
              <a:t>if</a:t>
            </a:r>
            <a:r>
              <a:rPr lang="de-DE" sz="1200" dirty="0" smtClean="0"/>
              <a:t> </a:t>
            </a:r>
            <a:r>
              <a:rPr lang="de-DE" sz="1200" dirty="0" err="1" smtClean="0"/>
              <a:t>they</a:t>
            </a:r>
            <a:r>
              <a:rPr lang="de-DE" sz="1200" dirty="0" smtClean="0"/>
              <a:t> </a:t>
            </a:r>
            <a:r>
              <a:rPr lang="de-DE" sz="1200" dirty="0" err="1" smtClean="0"/>
              <a:t>enter</a:t>
            </a:r>
            <a:r>
              <a:rPr lang="de-DE" sz="1200" dirty="0" smtClean="0"/>
              <a:t> Germany </a:t>
            </a:r>
            <a:r>
              <a:rPr lang="de-DE" sz="1200" dirty="0" err="1" smtClean="0"/>
              <a:t>during</a:t>
            </a:r>
            <a:r>
              <a:rPr lang="de-DE" sz="1200" dirty="0" smtClean="0"/>
              <a:t> </a:t>
            </a:r>
            <a:r>
              <a:rPr lang="de-DE" sz="1200" dirty="0" err="1" smtClean="0"/>
              <a:t>the</a:t>
            </a:r>
            <a:r>
              <a:rPr lang="de-DE" sz="1200" dirty="0" smtClean="0"/>
              <a:t> </a:t>
            </a:r>
            <a:r>
              <a:rPr lang="de-DE" sz="1200" dirty="0" err="1" smtClean="0"/>
              <a:t>semester</a:t>
            </a:r>
            <a:r>
              <a:rPr lang="de-DE" sz="1200" dirty="0" smtClean="0"/>
              <a:t> </a:t>
            </a:r>
            <a:r>
              <a:rPr lang="de-DE" sz="1200" dirty="0" err="1" smtClean="0"/>
              <a:t>and</a:t>
            </a:r>
            <a:r>
              <a:rPr lang="de-DE" sz="1200" dirty="0" smtClean="0"/>
              <a:t> </a:t>
            </a:r>
            <a:r>
              <a:rPr lang="de-DE" sz="1200" dirty="0" err="1" smtClean="0"/>
              <a:t>start</a:t>
            </a:r>
            <a:r>
              <a:rPr lang="de-DE" sz="1200" dirty="0" smtClean="0"/>
              <a:t> </a:t>
            </a:r>
            <a:r>
              <a:rPr lang="de-DE" sz="1200" dirty="0" err="1" smtClean="0"/>
              <a:t>their</a:t>
            </a:r>
            <a:r>
              <a:rPr lang="de-DE" sz="1200" dirty="0" smtClean="0"/>
              <a:t> </a:t>
            </a:r>
            <a:r>
              <a:rPr lang="de-DE" sz="1200" dirty="0" err="1" smtClean="0"/>
              <a:t>degree</a:t>
            </a:r>
            <a:r>
              <a:rPr lang="de-DE" sz="1200" dirty="0" smtClean="0"/>
              <a:t> </a:t>
            </a:r>
            <a:r>
              <a:rPr lang="de-DE" sz="1200" dirty="0" err="1" smtClean="0"/>
              <a:t>programme</a:t>
            </a:r>
            <a:r>
              <a:rPr lang="de-DE" sz="1200" dirty="0" smtClean="0"/>
              <a:t> </a:t>
            </a:r>
            <a:r>
              <a:rPr lang="de-DE" sz="1200" dirty="0" err="1" smtClean="0"/>
              <a:t>by</a:t>
            </a:r>
            <a:r>
              <a:rPr lang="de-DE" sz="1200" dirty="0" smtClean="0"/>
              <a:t> </a:t>
            </a:r>
            <a:r>
              <a:rPr lang="de-DE" sz="1200" dirty="0" err="1" smtClean="0"/>
              <a:t>attending</a:t>
            </a:r>
            <a:r>
              <a:rPr lang="de-DE" sz="1200" dirty="0" smtClean="0"/>
              <a:t> </a:t>
            </a:r>
            <a:r>
              <a:rPr lang="de-DE" sz="1200" dirty="0" err="1" smtClean="0"/>
              <a:t>classes</a:t>
            </a:r>
            <a:r>
              <a:rPr lang="de-DE" sz="1200" dirty="0" smtClean="0"/>
              <a:t>.</a:t>
            </a:r>
          </a:p>
          <a:p>
            <a:pPr marL="0" indent="0">
              <a:buNone/>
            </a:pPr>
            <a:r>
              <a:rPr lang="de-DE" sz="1200" dirty="0" smtClean="0"/>
              <a:t>The </a:t>
            </a:r>
            <a:r>
              <a:rPr lang="de-DE" sz="1200" dirty="0" err="1" smtClean="0"/>
              <a:t>requirement</a:t>
            </a:r>
            <a:r>
              <a:rPr lang="de-DE" sz="1200" dirty="0" smtClean="0"/>
              <a:t> </a:t>
            </a:r>
            <a:r>
              <a:rPr lang="de-DE" sz="1200" dirty="0" err="1" smtClean="0"/>
              <a:t>does</a:t>
            </a:r>
            <a:r>
              <a:rPr lang="de-DE" sz="1200" dirty="0" smtClean="0"/>
              <a:t> not </a:t>
            </a:r>
            <a:r>
              <a:rPr lang="de-DE" sz="1200" dirty="0" err="1" smtClean="0"/>
              <a:t>take</a:t>
            </a:r>
            <a:r>
              <a:rPr lang="de-DE" sz="1200" dirty="0" smtClean="0"/>
              <a:t> </a:t>
            </a:r>
            <a:r>
              <a:rPr lang="de-DE" sz="1200" dirty="0" err="1" smtClean="0"/>
              <a:t>effect</a:t>
            </a:r>
            <a:r>
              <a:rPr lang="de-DE" sz="1200" dirty="0" smtClean="0"/>
              <a:t> </a:t>
            </a:r>
            <a:r>
              <a:rPr lang="de-DE" sz="1200" dirty="0" err="1" smtClean="0"/>
              <a:t>from</a:t>
            </a:r>
            <a:r>
              <a:rPr lang="de-DE" sz="1200" dirty="0" smtClean="0"/>
              <a:t> </a:t>
            </a:r>
            <a:r>
              <a:rPr lang="de-DE" sz="1200" dirty="0" err="1" smtClean="0"/>
              <a:t>the</a:t>
            </a:r>
            <a:r>
              <a:rPr lang="de-DE" sz="1200" dirty="0" smtClean="0"/>
              <a:t> </a:t>
            </a:r>
            <a:r>
              <a:rPr lang="de-DE" sz="1200" dirty="0" err="1" smtClean="0"/>
              <a:t>date</a:t>
            </a:r>
            <a:r>
              <a:rPr lang="de-DE" sz="1200" dirty="0" smtClean="0"/>
              <a:t> </a:t>
            </a:r>
            <a:r>
              <a:rPr lang="de-DE" sz="1200" dirty="0" err="1" smtClean="0"/>
              <a:t>of</a:t>
            </a:r>
            <a:r>
              <a:rPr lang="de-DE" sz="1200" dirty="0" smtClean="0"/>
              <a:t> </a:t>
            </a:r>
            <a:r>
              <a:rPr lang="de-DE" sz="1200" dirty="0" err="1" smtClean="0"/>
              <a:t>entry</a:t>
            </a:r>
            <a:r>
              <a:rPr lang="de-DE" sz="1200" dirty="0" smtClean="0"/>
              <a:t>, but </a:t>
            </a:r>
            <a:r>
              <a:rPr lang="de-DE" sz="1200" dirty="0" err="1" smtClean="0"/>
              <a:t>rather</a:t>
            </a:r>
            <a:r>
              <a:rPr lang="de-DE" sz="1200" dirty="0" smtClean="0"/>
              <a:t> </a:t>
            </a:r>
          </a:p>
          <a:p>
            <a:r>
              <a:rPr lang="de-DE" sz="1200" dirty="0" err="1" smtClean="0"/>
              <a:t>from</a:t>
            </a:r>
            <a:r>
              <a:rPr lang="de-DE" sz="1200" dirty="0" smtClean="0"/>
              <a:t> </a:t>
            </a:r>
            <a:r>
              <a:rPr lang="de-DE" sz="1200" dirty="0" err="1" smtClean="0"/>
              <a:t>the</a:t>
            </a:r>
            <a:r>
              <a:rPr lang="de-DE" sz="1200" dirty="0" smtClean="0"/>
              <a:t> </a:t>
            </a:r>
            <a:r>
              <a:rPr lang="de-DE" sz="1200" dirty="0" err="1" smtClean="0"/>
              <a:t>start</a:t>
            </a:r>
            <a:r>
              <a:rPr lang="de-DE" sz="1200" dirty="0" smtClean="0"/>
              <a:t> </a:t>
            </a:r>
            <a:r>
              <a:rPr lang="de-DE" sz="1200" dirty="0" err="1" smtClean="0"/>
              <a:t>of</a:t>
            </a:r>
            <a:r>
              <a:rPr lang="de-DE" sz="1200" dirty="0" smtClean="0"/>
              <a:t> </a:t>
            </a:r>
            <a:r>
              <a:rPr lang="de-DE" sz="1200" dirty="0" err="1" smtClean="0"/>
              <a:t>the</a:t>
            </a:r>
            <a:r>
              <a:rPr lang="de-DE" sz="1200" dirty="0" smtClean="0"/>
              <a:t> </a:t>
            </a:r>
            <a:r>
              <a:rPr lang="de-DE" sz="1200" dirty="0" err="1" smtClean="0"/>
              <a:t>semester</a:t>
            </a:r>
            <a:r>
              <a:rPr lang="de-DE" sz="1200" dirty="0" smtClean="0"/>
              <a:t>,</a:t>
            </a:r>
          </a:p>
          <a:p>
            <a:r>
              <a:rPr lang="de-DE" sz="1200" dirty="0" smtClean="0"/>
              <a:t>but </a:t>
            </a:r>
            <a:r>
              <a:rPr lang="de-DE" sz="1200" dirty="0" err="1" smtClean="0"/>
              <a:t>no</a:t>
            </a:r>
            <a:r>
              <a:rPr lang="de-DE" sz="1200" dirty="0" smtClean="0"/>
              <a:t> </a:t>
            </a:r>
            <a:r>
              <a:rPr lang="de-DE" sz="1200" dirty="0" err="1" smtClean="0"/>
              <a:t>earlier</a:t>
            </a:r>
            <a:r>
              <a:rPr lang="de-DE" sz="1200" dirty="0"/>
              <a:t> </a:t>
            </a:r>
            <a:r>
              <a:rPr lang="de-DE" sz="1200" dirty="0" err="1" smtClean="0"/>
              <a:t>than</a:t>
            </a:r>
            <a:r>
              <a:rPr lang="de-DE" sz="1200" dirty="0" smtClean="0"/>
              <a:t> </a:t>
            </a:r>
            <a:r>
              <a:rPr lang="de-DE" sz="1200" dirty="0" err="1" smtClean="0"/>
              <a:t>the</a:t>
            </a:r>
            <a:r>
              <a:rPr lang="de-DE" sz="1200" dirty="0" smtClean="0"/>
              <a:t> </a:t>
            </a:r>
            <a:r>
              <a:rPr lang="de-DE" sz="1200" dirty="0" err="1" smtClean="0"/>
              <a:t>date</a:t>
            </a:r>
            <a:r>
              <a:rPr lang="de-DE" sz="1200" dirty="0" smtClean="0"/>
              <a:t> </a:t>
            </a:r>
            <a:r>
              <a:rPr lang="de-DE" sz="1200" dirty="0" err="1" smtClean="0"/>
              <a:t>of</a:t>
            </a:r>
            <a:r>
              <a:rPr lang="de-DE" sz="1200" dirty="0" smtClean="0"/>
              <a:t> </a:t>
            </a:r>
            <a:r>
              <a:rPr lang="de-DE" sz="1200" dirty="0" err="1" smtClean="0"/>
              <a:t>registration</a:t>
            </a:r>
            <a:endParaRPr lang="de-DE" sz="1200" dirty="0"/>
          </a:p>
        </p:txBody>
      </p:sp>
    </p:spTree>
    <p:extLst>
      <p:ext uri="{BB962C8B-B14F-4D97-AF65-F5344CB8AC3E}">
        <p14:creationId xmlns:p14="http://schemas.microsoft.com/office/powerpoint/2010/main" val="206138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Die </a:t>
            </a:r>
            <a:r>
              <a:rPr lang="de-DE" dirty="0" smtClean="0"/>
              <a:t>TK – </a:t>
            </a:r>
            <a:r>
              <a:rPr lang="de-DE" dirty="0"/>
              <a:t>für die Gesundheit geben </a:t>
            </a:r>
            <a:r>
              <a:rPr lang="de-DE" dirty="0" smtClean="0"/>
              <a:t/>
            </a:r>
            <a:br>
              <a:rPr lang="de-DE" dirty="0" smtClean="0"/>
            </a:br>
            <a:r>
              <a:rPr lang="de-DE" dirty="0" smtClean="0"/>
              <a:t>wir </a:t>
            </a:r>
            <a:r>
              <a:rPr lang="de-DE" dirty="0"/>
              <a:t>das Beste</a:t>
            </a:r>
          </a:p>
        </p:txBody>
      </p:sp>
      <p:sp>
        <p:nvSpPr>
          <p:cNvPr id="7" name="Textplatzhalter 6"/>
          <p:cNvSpPr>
            <a:spLocks noGrp="1"/>
          </p:cNvSpPr>
          <p:nvPr>
            <p:ph type="body" sz="quarter" idx="16"/>
          </p:nvPr>
        </p:nvSpPr>
        <p:spPr/>
        <p:txBody>
          <a:bodyPr/>
          <a:lstStyle/>
          <a:p>
            <a:r>
              <a:rPr lang="de-DE" dirty="0"/>
              <a:t>2</a:t>
            </a:r>
            <a:r>
              <a:rPr lang="de-DE" dirty="0" smtClean="0"/>
              <a:t>.</a:t>
            </a:r>
            <a:endParaRPr lang="de-DE" dirty="0"/>
          </a:p>
        </p:txBody>
      </p:sp>
    </p:spTree>
    <p:extLst>
      <p:ext uri="{BB962C8B-B14F-4D97-AF65-F5344CB8AC3E}">
        <p14:creationId xmlns:p14="http://schemas.microsoft.com/office/powerpoint/2010/main" val="1947833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Welcome to Germany – good things to know, OrgE, Datum</a:t>
            </a:r>
            <a:endParaRPr lang="de-DE" dirty="0"/>
          </a:p>
        </p:txBody>
      </p:sp>
      <p:sp>
        <p:nvSpPr>
          <p:cNvPr id="8" name="Inhaltsplatzhalter 7"/>
          <p:cNvSpPr>
            <a:spLocks noGrp="1"/>
          </p:cNvSpPr>
          <p:nvPr>
            <p:ph sz="quarter" idx="13"/>
          </p:nvPr>
        </p:nvSpPr>
        <p:spPr/>
        <p:txBody>
          <a:bodyPr/>
          <a:lstStyle/>
          <a:p>
            <a:pPr marL="0" indent="0">
              <a:buNone/>
            </a:pPr>
            <a:r>
              <a:rPr lang="de-DE" sz="1200" b="1" dirty="0" smtClean="0"/>
              <a:t>Gute Gründe für ausländische Studierende, bei der TK versichert zu sein:</a:t>
            </a:r>
            <a:r>
              <a:rPr lang="de-DE" sz="1200" dirty="0"/>
              <a:t/>
            </a:r>
            <a:br>
              <a:rPr lang="de-DE" sz="1200" dirty="0"/>
            </a:br>
            <a:r>
              <a:rPr lang="de-DE" sz="1200" b="1" dirty="0" smtClean="0"/>
              <a:t>Welcome Service!</a:t>
            </a:r>
            <a:r>
              <a:rPr lang="de-DE" sz="1200" dirty="0"/>
              <a:t/>
            </a:r>
            <a:br>
              <a:rPr lang="de-DE" sz="1200" dirty="0"/>
            </a:br>
            <a:r>
              <a:rPr lang="de-DE" sz="1200" dirty="0" smtClean="0"/>
              <a:t>Unser Experten-Team betreut Sie für ein ganzes Jahr bei allen Fragen rund um die Krankenversicherung in englischer Sprache. Wir unterstützen Sie auch bei der Suche nach englischsprachigen Ärzten am neuen Wohnort</a:t>
            </a:r>
            <a:endParaRPr lang="de-DE" sz="1200" dirty="0"/>
          </a:p>
          <a:p>
            <a:pPr marL="0" indent="0">
              <a:buNone/>
            </a:pPr>
            <a:r>
              <a:rPr lang="de-DE" sz="1200" b="1" dirty="0"/>
              <a:t>Wir </a:t>
            </a:r>
            <a:r>
              <a:rPr lang="de-DE" sz="1200" b="1" dirty="0" smtClean="0"/>
              <a:t>verstehen Sie am besten!</a:t>
            </a:r>
            <a:r>
              <a:rPr lang="de-DE" sz="1200" dirty="0"/>
              <a:t/>
            </a:r>
            <a:br>
              <a:rPr lang="de-DE" sz="1200" dirty="0"/>
            </a:br>
            <a:r>
              <a:rPr lang="de-DE" sz="1200" dirty="0" smtClean="0"/>
              <a:t>Die Techniker hat den höchsten Akademikeranteil und den größten Marktanteil bei Studierenden</a:t>
            </a:r>
          </a:p>
          <a:p>
            <a:pPr marL="0" indent="0">
              <a:buNone/>
            </a:pPr>
            <a:endParaRPr lang="de-DE" sz="1200" dirty="0" smtClean="0"/>
          </a:p>
          <a:p>
            <a:pPr marL="0" indent="0">
              <a:buNone/>
            </a:pPr>
            <a:endParaRPr lang="de-DE" sz="1200" dirty="0"/>
          </a:p>
          <a:p>
            <a:pPr marL="0" indent="0">
              <a:buNone/>
            </a:pPr>
            <a:r>
              <a:rPr lang="de-DE" sz="1200" b="1" dirty="0" err="1" smtClean="0"/>
              <a:t>Excellent</a:t>
            </a:r>
            <a:r>
              <a:rPr lang="de-DE" sz="1200" b="1" dirty="0" smtClean="0"/>
              <a:t> </a:t>
            </a:r>
            <a:r>
              <a:rPr lang="de-DE" sz="1200" b="1" dirty="0" err="1" smtClean="0"/>
              <a:t>reasons</a:t>
            </a:r>
            <a:r>
              <a:rPr lang="de-DE" sz="1200" b="1" dirty="0" smtClean="0"/>
              <a:t> </a:t>
            </a:r>
            <a:r>
              <a:rPr lang="de-DE" sz="1200" b="1" dirty="0" err="1" smtClean="0"/>
              <a:t>for</a:t>
            </a:r>
            <a:r>
              <a:rPr lang="de-DE" sz="1200" b="1" dirty="0" smtClean="0"/>
              <a:t> international </a:t>
            </a:r>
            <a:r>
              <a:rPr lang="de-DE" sz="1200" b="1" dirty="0" err="1" smtClean="0"/>
              <a:t>students</a:t>
            </a:r>
            <a:r>
              <a:rPr lang="de-DE" sz="1200" b="1" dirty="0" smtClean="0"/>
              <a:t> </a:t>
            </a:r>
            <a:r>
              <a:rPr lang="de-DE" sz="1200" b="1" dirty="0" err="1" smtClean="0"/>
              <a:t>to</a:t>
            </a:r>
            <a:r>
              <a:rPr lang="de-DE" sz="1200" b="1" dirty="0" smtClean="0"/>
              <a:t> </a:t>
            </a:r>
            <a:r>
              <a:rPr lang="de-DE" sz="1200" b="1" dirty="0" err="1" smtClean="0"/>
              <a:t>be</a:t>
            </a:r>
            <a:r>
              <a:rPr lang="de-DE" sz="1200" b="1" dirty="0" smtClean="0"/>
              <a:t> </a:t>
            </a:r>
            <a:r>
              <a:rPr lang="de-DE" sz="1200" b="1" dirty="0" err="1" smtClean="0"/>
              <a:t>insured</a:t>
            </a:r>
            <a:r>
              <a:rPr lang="de-DE" sz="1200" b="1" dirty="0" smtClean="0"/>
              <a:t> </a:t>
            </a:r>
            <a:r>
              <a:rPr lang="de-DE" sz="1200" b="1" dirty="0" err="1" smtClean="0"/>
              <a:t>with</a:t>
            </a:r>
            <a:r>
              <a:rPr lang="de-DE" sz="1200" b="1" dirty="0" smtClean="0"/>
              <a:t> TK:</a:t>
            </a:r>
          </a:p>
          <a:p>
            <a:pPr marL="0" indent="0">
              <a:buNone/>
            </a:pPr>
            <a:r>
              <a:rPr lang="de-DE" sz="1200" b="1" dirty="0" smtClean="0"/>
              <a:t>Welcome </a:t>
            </a:r>
            <a:r>
              <a:rPr lang="de-DE" sz="1200" b="1" dirty="0" err="1" smtClean="0"/>
              <a:t>Service!</a:t>
            </a:r>
            <a:r>
              <a:rPr lang="de-DE" sz="1200" dirty="0" err="1" smtClean="0"/>
              <a:t>Our</a:t>
            </a:r>
            <a:r>
              <a:rPr lang="de-DE" sz="1200" dirty="0" smtClean="0"/>
              <a:t> expert </a:t>
            </a:r>
            <a:r>
              <a:rPr lang="de-DE" sz="1200" dirty="0" err="1" smtClean="0"/>
              <a:t>team</a:t>
            </a:r>
            <a:r>
              <a:rPr lang="de-DE" sz="1200" dirty="0" smtClean="0"/>
              <a:t> will </a:t>
            </a:r>
            <a:r>
              <a:rPr lang="de-DE" sz="1200" dirty="0" err="1" smtClean="0"/>
              <a:t>give</a:t>
            </a:r>
            <a:r>
              <a:rPr lang="de-DE" sz="1200" dirty="0" smtClean="0"/>
              <a:t> </a:t>
            </a:r>
            <a:r>
              <a:rPr lang="de-DE" sz="1200" dirty="0" err="1" smtClean="0"/>
              <a:t>advice</a:t>
            </a:r>
            <a:r>
              <a:rPr lang="de-DE" sz="1200" dirty="0" smtClean="0"/>
              <a:t> </a:t>
            </a:r>
            <a:r>
              <a:rPr lang="de-DE" sz="1200" dirty="0" err="1" smtClean="0"/>
              <a:t>and</a:t>
            </a:r>
            <a:r>
              <a:rPr lang="de-DE" sz="1200" dirty="0" smtClean="0"/>
              <a:t> </a:t>
            </a:r>
            <a:r>
              <a:rPr lang="de-DE" sz="1200" dirty="0" err="1" smtClean="0"/>
              <a:t>assistance</a:t>
            </a:r>
            <a:r>
              <a:rPr lang="de-DE" sz="1200" dirty="0" smtClean="0"/>
              <a:t> </a:t>
            </a:r>
            <a:r>
              <a:rPr lang="de-DE" sz="1200" dirty="0" err="1" smtClean="0"/>
              <a:t>to</a:t>
            </a:r>
            <a:r>
              <a:rPr lang="de-DE" sz="1200" dirty="0" smtClean="0"/>
              <a:t> </a:t>
            </a:r>
            <a:r>
              <a:rPr lang="de-DE" sz="1200" dirty="0" err="1" smtClean="0"/>
              <a:t>you</a:t>
            </a:r>
            <a:r>
              <a:rPr lang="de-DE" sz="1200" dirty="0" smtClean="0"/>
              <a:t> on </a:t>
            </a:r>
            <a:r>
              <a:rPr lang="de-DE" sz="1200" dirty="0" err="1" smtClean="0"/>
              <a:t>any</a:t>
            </a:r>
            <a:r>
              <a:rPr lang="de-DE" sz="1200" dirty="0" smtClean="0"/>
              <a:t> </a:t>
            </a:r>
            <a:r>
              <a:rPr lang="de-DE" sz="1200" dirty="0" err="1" smtClean="0"/>
              <a:t>questions</a:t>
            </a:r>
            <a:r>
              <a:rPr lang="de-DE" sz="1200" dirty="0" smtClean="0"/>
              <a:t> </a:t>
            </a:r>
            <a:r>
              <a:rPr lang="de-DE" sz="1200" dirty="0" err="1" smtClean="0"/>
              <a:t>of</a:t>
            </a:r>
            <a:r>
              <a:rPr lang="de-DE" sz="1200" dirty="0" smtClean="0"/>
              <a:t> </a:t>
            </a:r>
            <a:r>
              <a:rPr lang="de-DE" sz="1200" dirty="0" err="1" smtClean="0"/>
              <a:t>health</a:t>
            </a:r>
            <a:r>
              <a:rPr lang="de-DE" sz="1200" dirty="0" smtClean="0"/>
              <a:t> </a:t>
            </a:r>
            <a:r>
              <a:rPr lang="de-DE" sz="1200" dirty="0" err="1" smtClean="0"/>
              <a:t>insruance</a:t>
            </a:r>
            <a:r>
              <a:rPr lang="de-DE" sz="1200" dirty="0" smtClean="0"/>
              <a:t> </a:t>
            </a:r>
            <a:r>
              <a:rPr lang="de-DE" sz="1200" dirty="0" err="1" smtClean="0"/>
              <a:t>for</a:t>
            </a:r>
            <a:r>
              <a:rPr lang="de-DE" sz="1200" dirty="0" smtClean="0"/>
              <a:t> a </a:t>
            </a:r>
            <a:r>
              <a:rPr lang="de-DE" sz="1200" dirty="0" err="1" smtClean="0"/>
              <a:t>whole</a:t>
            </a:r>
            <a:r>
              <a:rPr lang="de-DE" sz="1200" dirty="0" smtClean="0"/>
              <a:t> </a:t>
            </a:r>
            <a:r>
              <a:rPr lang="de-DE" sz="1200" dirty="0" err="1" smtClean="0"/>
              <a:t>year</a:t>
            </a:r>
            <a:r>
              <a:rPr lang="de-DE" sz="1200" dirty="0" smtClean="0"/>
              <a:t> in </a:t>
            </a:r>
            <a:r>
              <a:rPr lang="de-DE" sz="1200" dirty="0" err="1" smtClean="0"/>
              <a:t>english</a:t>
            </a:r>
            <a:r>
              <a:rPr lang="de-DE" sz="1200" dirty="0" smtClean="0"/>
              <a:t>. </a:t>
            </a:r>
            <a:r>
              <a:rPr lang="de-DE" sz="1200" dirty="0" err="1" smtClean="0"/>
              <a:t>We‘ll</a:t>
            </a:r>
            <a:r>
              <a:rPr lang="de-DE" sz="1200" dirty="0" smtClean="0"/>
              <a:t> also </a:t>
            </a:r>
            <a:r>
              <a:rPr lang="de-DE" sz="1200" dirty="0" err="1" smtClean="0"/>
              <a:t>help</a:t>
            </a:r>
            <a:r>
              <a:rPr lang="de-DE" sz="1200" dirty="0" smtClean="0"/>
              <a:t> </a:t>
            </a:r>
            <a:r>
              <a:rPr lang="de-DE" sz="1200" dirty="0" err="1" smtClean="0"/>
              <a:t>with</a:t>
            </a:r>
            <a:r>
              <a:rPr lang="de-DE" sz="1200" dirty="0" smtClean="0"/>
              <a:t> </a:t>
            </a:r>
            <a:r>
              <a:rPr lang="de-DE" sz="1200" dirty="0" err="1" smtClean="0"/>
              <a:t>finding</a:t>
            </a:r>
            <a:r>
              <a:rPr lang="de-DE" sz="1200" dirty="0" smtClean="0"/>
              <a:t> </a:t>
            </a:r>
            <a:r>
              <a:rPr lang="de-DE" sz="1200" dirty="0" err="1" smtClean="0"/>
              <a:t>Englishspeaking</a:t>
            </a:r>
            <a:r>
              <a:rPr lang="de-DE" sz="1200" dirty="0" smtClean="0"/>
              <a:t> </a:t>
            </a:r>
            <a:r>
              <a:rPr lang="de-DE" sz="1200" dirty="0" err="1" smtClean="0"/>
              <a:t>doctors</a:t>
            </a:r>
            <a:r>
              <a:rPr lang="de-DE" sz="1200" dirty="0" smtClean="0"/>
              <a:t> </a:t>
            </a:r>
            <a:r>
              <a:rPr lang="de-DE" sz="1200" dirty="0" err="1" smtClean="0"/>
              <a:t>near</a:t>
            </a:r>
            <a:r>
              <a:rPr lang="de-DE" sz="1200" dirty="0" smtClean="0"/>
              <a:t> </a:t>
            </a:r>
            <a:r>
              <a:rPr lang="de-DE" sz="1200" dirty="0" err="1" smtClean="0"/>
              <a:t>your</a:t>
            </a:r>
            <a:r>
              <a:rPr lang="de-DE" sz="1200" dirty="0" smtClean="0"/>
              <a:t> </a:t>
            </a:r>
            <a:r>
              <a:rPr lang="de-DE" sz="1200" dirty="0" err="1" smtClean="0"/>
              <a:t>new</a:t>
            </a:r>
            <a:r>
              <a:rPr lang="de-DE" sz="1200" dirty="0" smtClean="0"/>
              <a:t> </a:t>
            </a:r>
            <a:r>
              <a:rPr lang="de-DE" sz="1200" dirty="0" err="1" smtClean="0"/>
              <a:t>home</a:t>
            </a:r>
            <a:r>
              <a:rPr lang="de-DE" sz="1200" dirty="0" smtClean="0"/>
              <a:t>.</a:t>
            </a:r>
            <a:endParaRPr lang="de-DE" sz="1200" dirty="0"/>
          </a:p>
          <a:p>
            <a:pPr marL="0" indent="0">
              <a:buNone/>
            </a:pPr>
            <a:r>
              <a:rPr lang="de-DE" sz="1200" b="1" dirty="0" err="1" smtClean="0"/>
              <a:t>We</a:t>
            </a:r>
            <a:r>
              <a:rPr lang="de-DE" sz="1200" b="1" dirty="0" smtClean="0"/>
              <a:t> </a:t>
            </a:r>
            <a:r>
              <a:rPr lang="de-DE" sz="1200" b="1" dirty="0" err="1" smtClean="0"/>
              <a:t>understand</a:t>
            </a:r>
            <a:r>
              <a:rPr lang="de-DE" sz="1200" b="1" dirty="0" smtClean="0"/>
              <a:t> </a:t>
            </a:r>
            <a:r>
              <a:rPr lang="de-DE" sz="1200" b="1" dirty="0" err="1" smtClean="0"/>
              <a:t>you</a:t>
            </a:r>
            <a:r>
              <a:rPr lang="de-DE" sz="1200" b="1" dirty="0" smtClean="0"/>
              <a:t> </a:t>
            </a:r>
            <a:r>
              <a:rPr lang="de-DE" sz="1200" b="1" dirty="0" err="1" smtClean="0"/>
              <a:t>best</a:t>
            </a:r>
            <a:r>
              <a:rPr lang="de-DE" sz="1200" b="1" dirty="0" smtClean="0"/>
              <a:t>!</a:t>
            </a:r>
          </a:p>
          <a:p>
            <a:pPr marL="0" indent="0">
              <a:buNone/>
            </a:pPr>
            <a:r>
              <a:rPr lang="de-DE" sz="1200" dirty="0" smtClean="0"/>
              <a:t>TK </a:t>
            </a:r>
            <a:r>
              <a:rPr lang="de-DE" sz="1200" dirty="0" err="1" smtClean="0"/>
              <a:t>has</a:t>
            </a:r>
            <a:r>
              <a:rPr lang="de-DE" sz="1200" dirty="0" smtClean="0"/>
              <a:t> </a:t>
            </a:r>
            <a:r>
              <a:rPr lang="de-DE" sz="1200" dirty="0" err="1" smtClean="0"/>
              <a:t>the</a:t>
            </a:r>
            <a:r>
              <a:rPr lang="de-DE" sz="1200" dirty="0" smtClean="0"/>
              <a:t> </a:t>
            </a:r>
            <a:r>
              <a:rPr lang="de-DE" sz="1200" dirty="0" err="1" smtClean="0"/>
              <a:t>largest</a:t>
            </a:r>
            <a:r>
              <a:rPr lang="de-DE" sz="1200" dirty="0" smtClean="0"/>
              <a:t> </a:t>
            </a:r>
            <a:r>
              <a:rPr lang="de-DE" sz="1200" dirty="0" err="1" smtClean="0"/>
              <a:t>number</a:t>
            </a:r>
            <a:r>
              <a:rPr lang="de-DE" sz="1200" dirty="0" smtClean="0"/>
              <a:t> </a:t>
            </a:r>
            <a:r>
              <a:rPr lang="de-DE" sz="1200" dirty="0" err="1" smtClean="0"/>
              <a:t>of</a:t>
            </a:r>
            <a:r>
              <a:rPr lang="de-DE" sz="1200" dirty="0" smtClean="0"/>
              <a:t> </a:t>
            </a:r>
            <a:r>
              <a:rPr lang="de-DE" sz="1200" dirty="0" err="1" smtClean="0"/>
              <a:t>academics</a:t>
            </a:r>
            <a:r>
              <a:rPr lang="de-DE" sz="1200" dirty="0" smtClean="0"/>
              <a:t> </a:t>
            </a:r>
            <a:r>
              <a:rPr lang="de-DE" sz="1200" dirty="0" err="1" smtClean="0"/>
              <a:t>and</a:t>
            </a:r>
            <a:r>
              <a:rPr lang="de-DE" sz="1200" dirty="0" smtClean="0"/>
              <a:t> </a:t>
            </a:r>
            <a:r>
              <a:rPr lang="de-DE" sz="1200" dirty="0" err="1" smtClean="0"/>
              <a:t>the</a:t>
            </a:r>
            <a:r>
              <a:rPr lang="de-DE" sz="1200" dirty="0" smtClean="0"/>
              <a:t> </a:t>
            </a:r>
            <a:r>
              <a:rPr lang="de-DE" sz="1200" dirty="0" err="1" smtClean="0"/>
              <a:t>highest</a:t>
            </a:r>
            <a:r>
              <a:rPr lang="de-DE" sz="1200" dirty="0" smtClean="0"/>
              <a:t> </a:t>
            </a:r>
            <a:r>
              <a:rPr lang="de-DE" sz="1200" dirty="0" err="1" smtClean="0"/>
              <a:t>market</a:t>
            </a:r>
            <a:r>
              <a:rPr lang="de-DE" sz="1200" dirty="0" smtClean="0"/>
              <a:t> </a:t>
            </a:r>
            <a:r>
              <a:rPr lang="de-DE" sz="1200" dirty="0" err="1" smtClean="0"/>
              <a:t>share</a:t>
            </a:r>
            <a:r>
              <a:rPr lang="de-DE" sz="1200" dirty="0" smtClean="0"/>
              <a:t> in </a:t>
            </a:r>
            <a:r>
              <a:rPr lang="de-DE" sz="1200" dirty="0" err="1" smtClean="0"/>
              <a:t>students</a:t>
            </a:r>
            <a:r>
              <a:rPr lang="de-DE" sz="1200" dirty="0" smtClean="0"/>
              <a:t>.</a:t>
            </a:r>
            <a:endParaRPr lang="de-DE" sz="1200" dirty="0"/>
          </a:p>
          <a:p>
            <a:pPr marL="0" indent="0">
              <a:buNone/>
            </a:pPr>
            <a:endParaRPr lang="de-DE" dirty="0" err="1"/>
          </a:p>
        </p:txBody>
      </p:sp>
      <p:sp>
        <p:nvSpPr>
          <p:cNvPr id="2" name="Titel 1"/>
          <p:cNvSpPr>
            <a:spLocks noGrp="1"/>
          </p:cNvSpPr>
          <p:nvPr>
            <p:ph type="title"/>
          </p:nvPr>
        </p:nvSpPr>
        <p:spPr/>
        <p:txBody>
          <a:bodyPr/>
          <a:lstStyle/>
          <a:p>
            <a:r>
              <a:rPr lang="de-DE" dirty="0"/>
              <a:t>Stärken der </a:t>
            </a:r>
            <a:r>
              <a:rPr lang="de-DE" dirty="0" smtClean="0"/>
              <a:t>Techniker</a:t>
            </a:r>
            <a:r>
              <a:rPr lang="de-DE" dirty="0"/>
              <a:t/>
            </a:r>
            <a:br>
              <a:rPr lang="de-DE" dirty="0"/>
            </a:br>
            <a:r>
              <a:rPr lang="de-DE" b="0" dirty="0" err="1" smtClean="0"/>
              <a:t>TK‘s</a:t>
            </a:r>
            <a:r>
              <a:rPr lang="de-DE" b="0" dirty="0" smtClean="0"/>
              <a:t> </a:t>
            </a:r>
            <a:r>
              <a:rPr lang="de-DE" b="0" dirty="0" err="1" smtClean="0"/>
              <a:t>strengths</a:t>
            </a:r>
            <a:endParaRPr lang="de-DE" b="0" dirty="0"/>
          </a:p>
        </p:txBody>
      </p:sp>
    </p:spTree>
    <p:extLst>
      <p:ext uri="{BB962C8B-B14F-4D97-AF65-F5344CB8AC3E}">
        <p14:creationId xmlns:p14="http://schemas.microsoft.com/office/powerpoint/2010/main" val="1479064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Welcome to Germany – good things to know, OrgE, Datum</a:t>
            </a:r>
            <a:endParaRPr lang="de-DE" dirty="0"/>
          </a:p>
        </p:txBody>
      </p:sp>
      <p:sp>
        <p:nvSpPr>
          <p:cNvPr id="8" name="Inhaltsplatzhalter 7"/>
          <p:cNvSpPr>
            <a:spLocks noGrp="1"/>
          </p:cNvSpPr>
          <p:nvPr>
            <p:ph sz="quarter" idx="13"/>
          </p:nvPr>
        </p:nvSpPr>
        <p:spPr/>
        <p:txBody>
          <a:bodyPr/>
          <a:lstStyle/>
          <a:p>
            <a:pPr marL="0" indent="0">
              <a:buNone/>
            </a:pPr>
            <a:r>
              <a:rPr lang="de-DE" sz="1200" b="1" dirty="0" smtClean="0"/>
              <a:t>Reiseschutzimpfungen</a:t>
            </a:r>
            <a:r>
              <a:rPr lang="de-DE" sz="1200" dirty="0"/>
              <a:t/>
            </a:r>
            <a:br>
              <a:rPr lang="de-DE" sz="1200" dirty="0"/>
            </a:br>
            <a:r>
              <a:rPr lang="de-DE" sz="1200" dirty="0" smtClean="0"/>
              <a:t>Auch bei privaten Auslandsreisen bezahlt die TK die für Ihr Reiseland empfohlenen Schutzimpfungen.</a:t>
            </a:r>
            <a:endParaRPr lang="de-DE" sz="1200" dirty="0"/>
          </a:p>
          <a:p>
            <a:pPr marL="0" indent="0">
              <a:buNone/>
            </a:pPr>
            <a:r>
              <a:rPr lang="de-DE" sz="1200" b="1" dirty="0" smtClean="0"/>
              <a:t>HPV-Impfung</a:t>
            </a:r>
            <a:r>
              <a:rPr lang="de-DE" sz="1200" dirty="0"/>
              <a:t/>
            </a:r>
            <a:br>
              <a:rPr lang="de-DE" sz="1200" dirty="0"/>
            </a:br>
            <a:r>
              <a:rPr lang="de-DE" sz="1200" dirty="0" smtClean="0"/>
              <a:t>Impfung gegen Gebärmutterhalskrebs bei der TK zusätzlich bis zum Alter von 26 Jahren.</a:t>
            </a:r>
          </a:p>
          <a:p>
            <a:pPr marL="0" indent="0">
              <a:buNone/>
            </a:pPr>
            <a:r>
              <a:rPr lang="de-DE" sz="1200" b="1" dirty="0" smtClean="0"/>
              <a:t>Alternative Arzneimittel</a:t>
            </a:r>
          </a:p>
          <a:p>
            <a:pPr marL="0" indent="0">
              <a:buNone/>
            </a:pPr>
            <a:r>
              <a:rPr lang="de-DE" sz="1200" dirty="0" smtClean="0"/>
              <a:t>Die TK übernimmt Kosten für Mittel der Homöopathie, Anthroposophie und Phytotherapie bis zu 100 Euro pro Kalenderjahr</a:t>
            </a:r>
          </a:p>
          <a:p>
            <a:pPr marL="0" indent="0">
              <a:buNone/>
            </a:pPr>
            <a:endParaRPr lang="de-DE" sz="1200" dirty="0"/>
          </a:p>
          <a:p>
            <a:pPr marL="0" indent="0">
              <a:buNone/>
            </a:pPr>
            <a:r>
              <a:rPr lang="de-DE" sz="1200" b="1" dirty="0" smtClean="0"/>
              <a:t>Travel </a:t>
            </a:r>
            <a:r>
              <a:rPr lang="de-DE" sz="1200" b="1" dirty="0" err="1" smtClean="0"/>
              <a:t>Vaccinations</a:t>
            </a:r>
            <a:endParaRPr lang="de-DE" sz="1200" b="1" dirty="0" smtClean="0"/>
          </a:p>
          <a:p>
            <a:pPr marL="0" indent="0">
              <a:buNone/>
            </a:pPr>
            <a:r>
              <a:rPr lang="de-DE" sz="1200" dirty="0" err="1" smtClean="0"/>
              <a:t>Going</a:t>
            </a:r>
            <a:r>
              <a:rPr lang="de-DE" sz="1200" dirty="0" smtClean="0"/>
              <a:t> </a:t>
            </a:r>
            <a:r>
              <a:rPr lang="de-DE" sz="1200" dirty="0" err="1" smtClean="0"/>
              <a:t>abroad</a:t>
            </a:r>
            <a:r>
              <a:rPr lang="de-DE" sz="1200" dirty="0" smtClean="0"/>
              <a:t> on a private </a:t>
            </a:r>
            <a:r>
              <a:rPr lang="de-DE" sz="1200" dirty="0" err="1" smtClean="0"/>
              <a:t>trip</a:t>
            </a:r>
            <a:r>
              <a:rPr lang="de-DE" sz="1200" dirty="0" smtClean="0"/>
              <a:t>? TK </a:t>
            </a:r>
            <a:r>
              <a:rPr lang="de-DE" sz="1200" dirty="0" err="1" smtClean="0"/>
              <a:t>pays</a:t>
            </a:r>
            <a:r>
              <a:rPr lang="de-DE" sz="1200" dirty="0" smtClean="0"/>
              <a:t> </a:t>
            </a:r>
            <a:r>
              <a:rPr lang="de-DE" sz="1200" dirty="0" err="1" smtClean="0"/>
              <a:t>for</a:t>
            </a:r>
            <a:r>
              <a:rPr lang="de-DE" sz="1200" dirty="0" smtClean="0"/>
              <a:t> </a:t>
            </a:r>
            <a:r>
              <a:rPr lang="de-DE" sz="1200" dirty="0" err="1" smtClean="0"/>
              <a:t>the</a:t>
            </a:r>
            <a:r>
              <a:rPr lang="de-DE" sz="1200" dirty="0" smtClean="0"/>
              <a:t> </a:t>
            </a:r>
            <a:r>
              <a:rPr lang="de-DE" sz="1200" dirty="0" err="1" smtClean="0"/>
              <a:t>vaccinations</a:t>
            </a:r>
            <a:r>
              <a:rPr lang="de-DE" sz="1200" dirty="0" smtClean="0"/>
              <a:t> </a:t>
            </a:r>
            <a:r>
              <a:rPr lang="de-DE" sz="1200" dirty="0" err="1" smtClean="0"/>
              <a:t>recommended</a:t>
            </a:r>
            <a:r>
              <a:rPr lang="de-DE" sz="1200" dirty="0" smtClean="0"/>
              <a:t> </a:t>
            </a:r>
            <a:r>
              <a:rPr lang="de-DE" sz="1200" dirty="0" err="1" smtClean="0"/>
              <a:t>for</a:t>
            </a:r>
            <a:r>
              <a:rPr lang="de-DE" sz="1200" dirty="0" smtClean="0"/>
              <a:t> </a:t>
            </a:r>
            <a:r>
              <a:rPr lang="de-DE" sz="1200" dirty="0" err="1" smtClean="0"/>
              <a:t>the</a:t>
            </a:r>
            <a:r>
              <a:rPr lang="de-DE" sz="1200" dirty="0" smtClean="0"/>
              <a:t> </a:t>
            </a:r>
            <a:r>
              <a:rPr lang="de-DE" sz="1200" dirty="0" err="1" smtClean="0"/>
              <a:t>country</a:t>
            </a:r>
            <a:r>
              <a:rPr lang="de-DE" sz="1200" dirty="0" smtClean="0"/>
              <a:t> </a:t>
            </a:r>
            <a:r>
              <a:rPr lang="de-DE" sz="1200" dirty="0" err="1" smtClean="0"/>
              <a:t>of</a:t>
            </a:r>
            <a:r>
              <a:rPr lang="de-DE" sz="1200" dirty="0" smtClean="0"/>
              <a:t> </a:t>
            </a:r>
            <a:r>
              <a:rPr lang="de-DE" sz="1200" dirty="0" err="1" smtClean="0"/>
              <a:t>destination</a:t>
            </a:r>
            <a:r>
              <a:rPr lang="de-DE" sz="1200" dirty="0" smtClean="0"/>
              <a:t>.</a:t>
            </a:r>
            <a:endParaRPr lang="de-DE" sz="1200" dirty="0"/>
          </a:p>
          <a:p>
            <a:pPr marL="0" indent="0">
              <a:buNone/>
            </a:pPr>
            <a:r>
              <a:rPr lang="de-DE" sz="1200" b="1" dirty="0" smtClean="0"/>
              <a:t>HPV-</a:t>
            </a:r>
            <a:r>
              <a:rPr lang="de-DE" sz="1200" b="1" dirty="0" err="1" smtClean="0"/>
              <a:t>Immunisation</a:t>
            </a:r>
            <a:endParaRPr lang="de-DE" sz="1200" b="1" dirty="0" smtClean="0"/>
          </a:p>
          <a:p>
            <a:pPr marL="0" indent="0">
              <a:buNone/>
            </a:pPr>
            <a:r>
              <a:rPr lang="de-DE" sz="1200" dirty="0" err="1" smtClean="0"/>
              <a:t>Immunisation</a:t>
            </a:r>
            <a:r>
              <a:rPr lang="de-DE" sz="1200" dirty="0" smtClean="0"/>
              <a:t> </a:t>
            </a:r>
            <a:r>
              <a:rPr lang="de-DE" sz="1200" dirty="0" err="1" smtClean="0"/>
              <a:t>against</a:t>
            </a:r>
            <a:r>
              <a:rPr lang="de-DE" sz="1200" dirty="0" smtClean="0"/>
              <a:t> </a:t>
            </a:r>
            <a:r>
              <a:rPr lang="de-DE" sz="1200" dirty="0" err="1" smtClean="0"/>
              <a:t>cervical</a:t>
            </a:r>
            <a:r>
              <a:rPr lang="de-DE" sz="1200" dirty="0" smtClean="0"/>
              <a:t> </a:t>
            </a:r>
            <a:r>
              <a:rPr lang="de-DE" sz="1200" dirty="0" err="1" smtClean="0"/>
              <a:t>cancer</a:t>
            </a:r>
            <a:r>
              <a:rPr lang="de-DE" sz="1200" dirty="0" smtClean="0"/>
              <a:t> </a:t>
            </a:r>
            <a:r>
              <a:rPr lang="de-DE" sz="1200" dirty="0" err="1" smtClean="0"/>
              <a:t>up</a:t>
            </a:r>
            <a:r>
              <a:rPr lang="de-DE" sz="1200" dirty="0" smtClean="0"/>
              <a:t> </a:t>
            </a:r>
            <a:r>
              <a:rPr lang="de-DE" sz="1200" dirty="0" err="1" smtClean="0"/>
              <a:t>to</a:t>
            </a:r>
            <a:r>
              <a:rPr lang="de-DE" sz="1200" dirty="0" smtClean="0"/>
              <a:t> (</a:t>
            </a:r>
            <a:r>
              <a:rPr lang="de-DE" sz="1200" dirty="0" err="1" smtClean="0"/>
              <a:t>and</a:t>
            </a:r>
            <a:r>
              <a:rPr lang="de-DE" sz="1200" dirty="0" smtClean="0"/>
              <a:t> </a:t>
            </a:r>
            <a:r>
              <a:rPr lang="de-DE" sz="1200" dirty="0" err="1" smtClean="0"/>
              <a:t>including</a:t>
            </a:r>
            <a:r>
              <a:rPr lang="de-DE" sz="1200" dirty="0" smtClean="0"/>
              <a:t>) </a:t>
            </a:r>
            <a:r>
              <a:rPr lang="de-DE" sz="1200" dirty="0" err="1" smtClean="0"/>
              <a:t>the</a:t>
            </a:r>
            <a:r>
              <a:rPr lang="de-DE" sz="1200" dirty="0" smtClean="0"/>
              <a:t> </a:t>
            </a:r>
            <a:r>
              <a:rPr lang="de-DE" sz="1200" dirty="0" err="1" smtClean="0"/>
              <a:t>age</a:t>
            </a:r>
            <a:r>
              <a:rPr lang="de-DE" sz="1200" dirty="0" smtClean="0"/>
              <a:t> </a:t>
            </a:r>
            <a:r>
              <a:rPr lang="de-DE" sz="1200" dirty="0" err="1" smtClean="0"/>
              <a:t>of</a:t>
            </a:r>
            <a:r>
              <a:rPr lang="de-DE" sz="1200" dirty="0" smtClean="0"/>
              <a:t> 26.</a:t>
            </a:r>
          </a:p>
          <a:p>
            <a:pPr marL="0" indent="0">
              <a:buNone/>
            </a:pPr>
            <a:r>
              <a:rPr lang="de-DE" sz="1200" b="1" dirty="0" smtClean="0"/>
              <a:t>Alternative </a:t>
            </a:r>
            <a:r>
              <a:rPr lang="de-DE" sz="1200" b="1" dirty="0" err="1" smtClean="0"/>
              <a:t>Medicinces</a:t>
            </a:r>
            <a:endParaRPr lang="de-DE" sz="1200" b="1" dirty="0" smtClean="0"/>
          </a:p>
          <a:p>
            <a:pPr marL="0" indent="0">
              <a:buNone/>
            </a:pPr>
            <a:r>
              <a:rPr lang="de-DE" sz="1200" dirty="0" smtClean="0"/>
              <a:t>TK </a:t>
            </a:r>
            <a:r>
              <a:rPr lang="de-DE" sz="1200" dirty="0" err="1" smtClean="0"/>
              <a:t>covers</a:t>
            </a:r>
            <a:r>
              <a:rPr lang="de-DE" sz="1200" dirty="0" smtClean="0"/>
              <a:t> </a:t>
            </a:r>
            <a:r>
              <a:rPr lang="de-DE" sz="1200" dirty="0" err="1" smtClean="0"/>
              <a:t>the</a:t>
            </a:r>
            <a:r>
              <a:rPr lang="de-DE" sz="1200" dirty="0" smtClean="0"/>
              <a:t> </a:t>
            </a:r>
            <a:r>
              <a:rPr lang="de-DE" sz="1200" dirty="0" err="1" smtClean="0"/>
              <a:t>costs</a:t>
            </a:r>
            <a:r>
              <a:rPr lang="de-DE" sz="1200" dirty="0" smtClean="0"/>
              <a:t> </a:t>
            </a:r>
            <a:r>
              <a:rPr lang="de-DE" sz="1200" dirty="0" err="1" smtClean="0"/>
              <a:t>for</a:t>
            </a:r>
            <a:r>
              <a:rPr lang="de-DE" sz="1200" dirty="0" smtClean="0"/>
              <a:t> </a:t>
            </a:r>
            <a:r>
              <a:rPr lang="de-DE" sz="1200" dirty="0" err="1" smtClean="0"/>
              <a:t>homeopathic</a:t>
            </a:r>
            <a:r>
              <a:rPr lang="de-DE" sz="1200" dirty="0" smtClean="0"/>
              <a:t> </a:t>
            </a:r>
            <a:r>
              <a:rPr lang="de-DE" sz="1200" dirty="0" err="1" smtClean="0"/>
              <a:t>medicines</a:t>
            </a:r>
            <a:r>
              <a:rPr lang="de-DE" sz="1200" dirty="0" smtClean="0"/>
              <a:t>, </a:t>
            </a:r>
            <a:r>
              <a:rPr lang="de-DE" sz="1200" dirty="0" err="1" smtClean="0"/>
              <a:t>anthroposophy</a:t>
            </a:r>
            <a:r>
              <a:rPr lang="de-DE" sz="1200" dirty="0" smtClean="0"/>
              <a:t> </a:t>
            </a:r>
            <a:r>
              <a:rPr lang="de-DE" sz="1200" dirty="0" err="1" smtClean="0"/>
              <a:t>and</a:t>
            </a:r>
            <a:r>
              <a:rPr lang="de-DE" sz="1200" dirty="0" smtClean="0"/>
              <a:t> </a:t>
            </a:r>
            <a:r>
              <a:rPr lang="de-DE" sz="1200" dirty="0" err="1" smtClean="0"/>
              <a:t>phytotherapy</a:t>
            </a:r>
            <a:r>
              <a:rPr lang="de-DE" sz="1200" dirty="0" smtClean="0"/>
              <a:t> </a:t>
            </a:r>
            <a:r>
              <a:rPr lang="de-DE" sz="1200" dirty="0" err="1" smtClean="0"/>
              <a:t>with</a:t>
            </a:r>
            <a:r>
              <a:rPr lang="de-DE" sz="1200" dirty="0" smtClean="0"/>
              <a:t> </a:t>
            </a:r>
            <a:r>
              <a:rPr lang="de-DE" sz="1200" dirty="0" err="1" smtClean="0"/>
              <a:t>up</a:t>
            </a:r>
            <a:r>
              <a:rPr lang="de-DE" sz="1200" dirty="0" smtClean="0"/>
              <a:t> </a:t>
            </a:r>
            <a:r>
              <a:rPr lang="de-DE" sz="1200" dirty="0" err="1" smtClean="0"/>
              <a:t>to</a:t>
            </a:r>
            <a:r>
              <a:rPr lang="de-DE" sz="1200" dirty="0" smtClean="0"/>
              <a:t> 100 Euros per </a:t>
            </a:r>
            <a:r>
              <a:rPr lang="de-DE" sz="1200" dirty="0" err="1" smtClean="0"/>
              <a:t>calender</a:t>
            </a:r>
            <a:r>
              <a:rPr lang="de-DE" sz="1200" dirty="0" smtClean="0"/>
              <a:t> </a:t>
            </a:r>
            <a:r>
              <a:rPr lang="de-DE" sz="1200" dirty="0" err="1" smtClean="0"/>
              <a:t>year</a:t>
            </a:r>
            <a:r>
              <a:rPr lang="de-DE" sz="1200" dirty="0" smtClean="0"/>
              <a:t>.</a:t>
            </a:r>
            <a:endParaRPr lang="de-DE" sz="1200" dirty="0"/>
          </a:p>
          <a:p>
            <a:pPr marL="0" indent="0">
              <a:buNone/>
            </a:pPr>
            <a:endParaRPr lang="de-DE" dirty="0" err="1"/>
          </a:p>
        </p:txBody>
      </p:sp>
      <p:sp>
        <p:nvSpPr>
          <p:cNvPr id="2" name="Titel 1"/>
          <p:cNvSpPr>
            <a:spLocks noGrp="1"/>
          </p:cNvSpPr>
          <p:nvPr>
            <p:ph type="title"/>
          </p:nvPr>
        </p:nvSpPr>
        <p:spPr/>
        <p:txBody>
          <a:bodyPr/>
          <a:lstStyle/>
          <a:p>
            <a:r>
              <a:rPr lang="de-DE" dirty="0"/>
              <a:t>Stärken der </a:t>
            </a:r>
            <a:r>
              <a:rPr lang="de-DE" dirty="0" smtClean="0"/>
              <a:t>Techniker</a:t>
            </a:r>
            <a:r>
              <a:rPr lang="de-DE" dirty="0"/>
              <a:t/>
            </a:r>
            <a:br>
              <a:rPr lang="de-DE" dirty="0"/>
            </a:br>
            <a:r>
              <a:rPr lang="de-DE" b="0" dirty="0" err="1" smtClean="0"/>
              <a:t>TK‘s</a:t>
            </a:r>
            <a:r>
              <a:rPr lang="de-DE" b="0" dirty="0" smtClean="0"/>
              <a:t> </a:t>
            </a:r>
            <a:r>
              <a:rPr lang="de-DE" b="0" dirty="0" err="1" smtClean="0"/>
              <a:t>strengths</a:t>
            </a:r>
            <a:endParaRPr lang="de-DE" b="0" dirty="0"/>
          </a:p>
        </p:txBody>
      </p:sp>
    </p:spTree>
    <p:extLst>
      <p:ext uri="{BB962C8B-B14F-4D97-AF65-F5344CB8AC3E}">
        <p14:creationId xmlns:p14="http://schemas.microsoft.com/office/powerpoint/2010/main" val="1685300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dirty="0"/>
              <a:t>Welcome to Germany – good things to </a:t>
            </a:r>
            <a:r>
              <a:rPr lang="en-US" dirty="0" smtClean="0"/>
              <a:t>know</a:t>
            </a:r>
            <a:endParaRPr lang="de-DE" dirty="0"/>
          </a:p>
        </p:txBody>
      </p:sp>
      <p:sp>
        <p:nvSpPr>
          <p:cNvPr id="4" name="Textplatzhalter 3"/>
          <p:cNvSpPr>
            <a:spLocks noGrp="1"/>
          </p:cNvSpPr>
          <p:nvPr>
            <p:ph sz="quarter" idx="13"/>
          </p:nvPr>
        </p:nvSpPr>
        <p:spPr>
          <a:xfrm>
            <a:off x="503238" y="1295399"/>
            <a:ext cx="8208962" cy="3457575"/>
          </a:xfrm>
        </p:spPr>
        <p:txBody>
          <a:bodyPr/>
          <a:lstStyle/>
          <a:p>
            <a:pPr marL="0" lvl="1" indent="0">
              <a:buNone/>
            </a:pPr>
            <a:r>
              <a:rPr lang="de-DE" b="1" dirty="0" smtClean="0"/>
              <a:t>Gesundheitssystem  </a:t>
            </a:r>
          </a:p>
          <a:p>
            <a:pPr marL="0" lvl="1" indent="0">
              <a:buNone/>
            </a:pPr>
            <a:endParaRPr lang="de-DE" b="1" dirty="0"/>
          </a:p>
          <a:p>
            <a:pPr marL="0" lvl="1" indent="0">
              <a:buNone/>
            </a:pPr>
            <a:r>
              <a:rPr lang="de-DE" dirty="0" smtClean="0"/>
              <a:t>Das Gesundheitssystem (GKV versus PKV), das Leistungsprogramm der GKV, die Gesundheitskarte, Versicherung für Studenten aus der EU</a:t>
            </a:r>
            <a:r>
              <a:rPr lang="de-DE" dirty="0"/>
              <a:t>	</a:t>
            </a:r>
          </a:p>
          <a:p>
            <a:endParaRPr lang="de-DE" dirty="0"/>
          </a:p>
          <a:p>
            <a:endParaRPr lang="de-DE" dirty="0"/>
          </a:p>
          <a:p>
            <a:r>
              <a:rPr lang="de-DE" dirty="0"/>
              <a:t> </a:t>
            </a:r>
          </a:p>
        </p:txBody>
      </p:sp>
      <p:sp>
        <p:nvSpPr>
          <p:cNvPr id="2" name="Titel 1"/>
          <p:cNvSpPr>
            <a:spLocks noGrp="1"/>
          </p:cNvSpPr>
          <p:nvPr>
            <p:ph type="title"/>
          </p:nvPr>
        </p:nvSpPr>
        <p:spPr/>
        <p:txBody>
          <a:bodyPr/>
          <a:lstStyle/>
          <a:p>
            <a:r>
              <a:rPr lang="de-DE" dirty="0" smtClean="0"/>
              <a:t>Preview - Was erwartet mich?</a:t>
            </a:r>
            <a:endParaRPr lang="de-DE" dirty="0"/>
          </a:p>
        </p:txBody>
      </p:sp>
      <p:sp>
        <p:nvSpPr>
          <p:cNvPr id="5" name="Titel 1"/>
          <p:cNvSpPr txBox="1">
            <a:spLocks/>
          </p:cNvSpPr>
          <p:nvPr/>
        </p:nvSpPr>
        <p:spPr>
          <a:xfrm>
            <a:off x="483988" y="2299249"/>
            <a:ext cx="7345362" cy="741710"/>
          </a:xfrm>
          <a:prstGeom prst="rect">
            <a:avLst/>
          </a:prstGeom>
        </p:spPr>
        <p:txBody>
          <a:bodyPr vert="horz" lIns="0" tIns="0" rIns="0" bIns="0" rtlCol="0" anchor="b" anchorCtr="0">
            <a:noAutofit/>
          </a:bodyPr>
          <a:lstStyle>
            <a:lvl1pPr algn="l" defTabSz="914400" rtl="0" eaLnBrk="1" latinLnBrk="0" hangingPunct="1">
              <a:lnSpc>
                <a:spcPts val="2500"/>
              </a:lnSpc>
              <a:spcBef>
                <a:spcPct val="0"/>
              </a:spcBef>
              <a:buNone/>
              <a:defRPr sz="2000" b="1" kern="1200">
                <a:solidFill>
                  <a:schemeClr val="tx1"/>
                </a:solidFill>
                <a:latin typeface="+mj-lt"/>
                <a:ea typeface="+mj-ea"/>
                <a:cs typeface="+mj-cs"/>
              </a:defRPr>
            </a:lvl1pPr>
          </a:lstStyle>
          <a:p>
            <a:r>
              <a:rPr lang="de-DE" dirty="0" smtClean="0"/>
              <a:t>Preview - </a:t>
            </a:r>
            <a:r>
              <a:rPr lang="de-DE" dirty="0" err="1" smtClean="0"/>
              <a:t>What</a:t>
            </a:r>
            <a:r>
              <a:rPr lang="de-DE" dirty="0" smtClean="0"/>
              <a:t> </a:t>
            </a:r>
            <a:r>
              <a:rPr lang="de-DE" dirty="0" err="1" smtClean="0"/>
              <a:t>can</a:t>
            </a:r>
            <a:r>
              <a:rPr lang="de-DE" dirty="0" smtClean="0"/>
              <a:t> I </a:t>
            </a:r>
            <a:r>
              <a:rPr lang="de-DE" dirty="0" err="1" smtClean="0"/>
              <a:t>expect</a:t>
            </a:r>
            <a:r>
              <a:rPr lang="de-DE" dirty="0" smtClean="0"/>
              <a:t>?</a:t>
            </a:r>
            <a:endParaRPr lang="de-DE" dirty="0"/>
          </a:p>
        </p:txBody>
      </p:sp>
      <p:sp>
        <p:nvSpPr>
          <p:cNvPr id="6" name="Textplatzhalter 3"/>
          <p:cNvSpPr txBox="1">
            <a:spLocks/>
          </p:cNvSpPr>
          <p:nvPr/>
        </p:nvSpPr>
        <p:spPr>
          <a:xfrm>
            <a:off x="483988" y="3286359"/>
            <a:ext cx="7192962" cy="22040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ClrTx/>
              <a:buFont typeface="+mj-lt"/>
              <a:buNone/>
              <a:tabLst>
                <a:tab pos="6900863" algn="r"/>
              </a:tabLst>
              <a:defRPr sz="1400" kern="1200">
                <a:solidFill>
                  <a:schemeClr val="tx1"/>
                </a:solidFill>
                <a:latin typeface="+mn-lt"/>
                <a:ea typeface="+mn-ea"/>
                <a:cs typeface="+mn-cs"/>
              </a:defRPr>
            </a:lvl1pPr>
            <a:lvl2pPr marL="355600" indent="-355600" algn="l" defTabSz="914400" rtl="0" eaLnBrk="1" latinLnBrk="0" hangingPunct="1">
              <a:lnSpc>
                <a:spcPct val="100000"/>
              </a:lnSpc>
              <a:spcBef>
                <a:spcPts val="0"/>
              </a:spcBef>
              <a:spcAft>
                <a:spcPts val="0"/>
              </a:spcAft>
              <a:buClrTx/>
              <a:buFont typeface="+mj-lt"/>
              <a:buAutoNum type="arabicPeriod"/>
              <a:tabLst>
                <a:tab pos="6900863" algn="r"/>
              </a:tabLst>
              <a:defRPr sz="1400" kern="1200">
                <a:solidFill>
                  <a:schemeClr val="tx1"/>
                </a:solidFill>
                <a:latin typeface="+mn-lt"/>
                <a:ea typeface="+mn-ea"/>
                <a:cs typeface="+mn-cs"/>
              </a:defRPr>
            </a:lvl2pPr>
            <a:lvl3pPr marL="533400" indent="-179388" algn="l" defTabSz="914400" rtl="0" eaLnBrk="1" latinLnBrk="0" hangingPunct="1">
              <a:lnSpc>
                <a:spcPct val="100000"/>
              </a:lnSpc>
              <a:spcBef>
                <a:spcPts val="0"/>
              </a:spcBef>
              <a:spcAft>
                <a:spcPts val="0"/>
              </a:spcAft>
              <a:buClr>
                <a:srgbClr val="00A0E3"/>
              </a:buClr>
              <a:buFont typeface="Wingdings" panose="05000000000000000000" pitchFamily="2" charset="2"/>
              <a:buChar char="§"/>
              <a:tabLst>
                <a:tab pos="6900863" algn="r"/>
              </a:tabLst>
              <a:defRPr sz="1400" kern="1200">
                <a:solidFill>
                  <a:schemeClr val="tx1"/>
                </a:solidFill>
                <a:latin typeface="+mn-lt"/>
                <a:ea typeface="+mn-ea"/>
                <a:cs typeface="+mn-cs"/>
              </a:defRPr>
            </a:lvl3pPr>
            <a:lvl4pPr marL="723900" indent="-180975" algn="l" defTabSz="914400" rtl="0" eaLnBrk="1" latinLnBrk="0" hangingPunct="1">
              <a:lnSpc>
                <a:spcPct val="100000"/>
              </a:lnSpc>
              <a:spcBef>
                <a:spcPts val="0"/>
              </a:spcBef>
              <a:spcAft>
                <a:spcPts val="0"/>
              </a:spcAft>
              <a:buClr>
                <a:srgbClr val="00A0E3"/>
              </a:buClr>
              <a:buFont typeface="Wingdings" panose="05000000000000000000" pitchFamily="2" charset="2"/>
              <a:buChar char="§"/>
              <a:tabLst>
                <a:tab pos="6900863" algn="r"/>
              </a:tabLst>
              <a:defRPr sz="1400" kern="1200">
                <a:solidFill>
                  <a:schemeClr val="tx1"/>
                </a:solidFill>
                <a:latin typeface="+mn-lt"/>
                <a:ea typeface="+mn-ea"/>
                <a:cs typeface="+mn-cs"/>
              </a:defRPr>
            </a:lvl4pPr>
            <a:lvl5pPr marL="901700" indent="-179388" algn="l" defTabSz="914400" rtl="0" eaLnBrk="1" latinLnBrk="0" hangingPunct="1">
              <a:lnSpc>
                <a:spcPct val="100000"/>
              </a:lnSpc>
              <a:spcBef>
                <a:spcPts val="0"/>
              </a:spcBef>
              <a:spcAft>
                <a:spcPts val="0"/>
              </a:spcAft>
              <a:buClr>
                <a:srgbClr val="00A0E3"/>
              </a:buClr>
              <a:buFont typeface="Wingdings" panose="05000000000000000000" pitchFamily="2" charset="2"/>
              <a:buChar char="§"/>
              <a:tabLst>
                <a:tab pos="6900863" algn="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err="1" smtClean="0"/>
              <a:t>Health</a:t>
            </a:r>
            <a:r>
              <a:rPr lang="de-DE" b="1" dirty="0" smtClean="0"/>
              <a:t> care </a:t>
            </a:r>
            <a:r>
              <a:rPr lang="de-DE" b="1" dirty="0" err="1" smtClean="0"/>
              <a:t>system</a:t>
            </a:r>
            <a:endParaRPr lang="de-DE" b="1" dirty="0" smtClean="0"/>
          </a:p>
          <a:p>
            <a:endParaRPr lang="de-DE" b="1" dirty="0"/>
          </a:p>
          <a:p>
            <a:r>
              <a:rPr lang="de-DE" dirty="0" smtClean="0"/>
              <a:t>The </a:t>
            </a:r>
            <a:r>
              <a:rPr lang="de-DE" dirty="0" err="1" smtClean="0"/>
              <a:t>health</a:t>
            </a:r>
            <a:r>
              <a:rPr lang="de-DE" dirty="0" smtClean="0"/>
              <a:t> care </a:t>
            </a:r>
            <a:r>
              <a:rPr lang="de-DE" dirty="0" err="1" smtClean="0"/>
              <a:t>system</a:t>
            </a:r>
            <a:r>
              <a:rPr lang="de-DE" dirty="0" smtClean="0"/>
              <a:t> (</a:t>
            </a:r>
            <a:r>
              <a:rPr lang="de-DE" dirty="0" err="1" smtClean="0"/>
              <a:t>SHIvs</a:t>
            </a:r>
            <a:r>
              <a:rPr lang="de-DE" dirty="0" smtClean="0"/>
              <a:t>. PHI), </a:t>
            </a:r>
            <a:r>
              <a:rPr lang="de-DE" dirty="0" err="1" smtClean="0"/>
              <a:t>SHI‘s</a:t>
            </a:r>
            <a:r>
              <a:rPr lang="de-DE" dirty="0" smtClean="0"/>
              <a:t> </a:t>
            </a:r>
            <a:r>
              <a:rPr lang="de-DE" dirty="0" err="1" smtClean="0"/>
              <a:t>benefits</a:t>
            </a:r>
            <a:r>
              <a:rPr lang="de-DE" dirty="0" smtClean="0"/>
              <a:t> </a:t>
            </a:r>
            <a:r>
              <a:rPr lang="de-DE" dirty="0" err="1" smtClean="0"/>
              <a:t>programme</a:t>
            </a:r>
            <a:r>
              <a:rPr lang="de-DE" dirty="0" smtClean="0"/>
              <a:t>, </a:t>
            </a:r>
            <a:r>
              <a:rPr lang="de-DE" dirty="0" err="1" smtClean="0"/>
              <a:t>the</a:t>
            </a:r>
            <a:r>
              <a:rPr lang="de-DE" dirty="0" smtClean="0"/>
              <a:t> </a:t>
            </a:r>
            <a:r>
              <a:rPr lang="de-DE" dirty="0" err="1" smtClean="0"/>
              <a:t>health</a:t>
            </a:r>
            <a:r>
              <a:rPr lang="de-DE" dirty="0" smtClean="0"/>
              <a:t> </a:t>
            </a:r>
            <a:r>
              <a:rPr lang="de-DE" dirty="0" err="1" smtClean="0"/>
              <a:t>card</a:t>
            </a:r>
            <a:r>
              <a:rPr lang="de-DE" dirty="0" smtClean="0"/>
              <a:t>, </a:t>
            </a:r>
            <a:r>
              <a:rPr lang="de-DE" dirty="0" err="1" smtClean="0"/>
              <a:t>insurance</a:t>
            </a:r>
            <a:r>
              <a:rPr lang="de-DE" dirty="0" smtClean="0"/>
              <a:t> </a:t>
            </a:r>
            <a:r>
              <a:rPr lang="de-DE" dirty="0" err="1" smtClean="0"/>
              <a:t>for</a:t>
            </a:r>
            <a:r>
              <a:rPr lang="de-DE" dirty="0" smtClean="0"/>
              <a:t> </a:t>
            </a:r>
            <a:r>
              <a:rPr lang="de-DE" dirty="0" err="1" smtClean="0"/>
              <a:t>students</a:t>
            </a:r>
            <a:r>
              <a:rPr lang="de-DE" dirty="0" smtClean="0"/>
              <a:t> </a:t>
            </a:r>
            <a:r>
              <a:rPr lang="de-DE" dirty="0" err="1" smtClean="0"/>
              <a:t>from</a:t>
            </a:r>
            <a:r>
              <a:rPr lang="de-DE" dirty="0" smtClean="0"/>
              <a:t> EU</a:t>
            </a:r>
            <a:endParaRPr lang="de-DE" dirty="0"/>
          </a:p>
        </p:txBody>
      </p:sp>
    </p:spTree>
    <p:extLst>
      <p:ext uri="{BB962C8B-B14F-4D97-AF65-F5344CB8AC3E}">
        <p14:creationId xmlns:p14="http://schemas.microsoft.com/office/powerpoint/2010/main" val="1826198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Falls Sie noch </a:t>
            </a:r>
            <a:br>
              <a:rPr lang="de-DE"/>
            </a:br>
            <a:r>
              <a:rPr lang="de-DE"/>
              <a:t>Fragen haben …</a:t>
            </a:r>
            <a:endParaRPr lang="de-DE" dirty="0"/>
          </a:p>
        </p:txBody>
      </p:sp>
      <p:sp>
        <p:nvSpPr>
          <p:cNvPr id="3" name="Untertitel 2"/>
          <p:cNvSpPr>
            <a:spLocks noGrp="1"/>
          </p:cNvSpPr>
          <p:nvPr>
            <p:ph type="subTitle" idx="1"/>
          </p:nvPr>
        </p:nvSpPr>
        <p:spPr/>
        <p:txBody>
          <a:bodyPr/>
          <a:lstStyle/>
          <a:p>
            <a:r>
              <a:rPr lang="de-DE"/>
              <a:t>… stehe ich Ihnen gerne zur Verfügung. </a:t>
            </a:r>
            <a:endParaRPr lang="de-DE" dirty="0"/>
          </a:p>
        </p:txBody>
      </p:sp>
      <p:sp>
        <p:nvSpPr>
          <p:cNvPr id="10" name="Textplatzhalter 9"/>
          <p:cNvSpPr>
            <a:spLocks noGrp="1"/>
          </p:cNvSpPr>
          <p:nvPr>
            <p:ph type="body" sz="quarter" idx="11"/>
          </p:nvPr>
        </p:nvSpPr>
        <p:spPr/>
        <p:txBody>
          <a:bodyPr/>
          <a:lstStyle/>
          <a:p>
            <a:r>
              <a:rPr lang="de-DE" b="1" dirty="0" smtClean="0"/>
              <a:t>Lilli Sütterlin</a:t>
            </a:r>
            <a:endParaRPr lang="de-DE" b="1" dirty="0"/>
          </a:p>
          <a:p>
            <a:r>
              <a:rPr lang="de-DE" dirty="0"/>
              <a:t>Techniker Krankenkasse</a:t>
            </a:r>
            <a:br>
              <a:rPr lang="de-DE" dirty="0"/>
            </a:br>
            <a:r>
              <a:rPr lang="de-DE" dirty="0"/>
              <a:t>Tel. </a:t>
            </a:r>
            <a:r>
              <a:rPr lang="de-DE" dirty="0" smtClean="0"/>
              <a:t>0175 - 57 80 116</a:t>
            </a:r>
            <a:r>
              <a:rPr lang="de-DE" dirty="0"/>
              <a:t/>
            </a:r>
            <a:br>
              <a:rPr lang="de-DE" dirty="0"/>
            </a:br>
            <a:r>
              <a:rPr lang="de-DE" dirty="0" smtClean="0"/>
              <a:t>lilli.sütterlin@tk.de</a:t>
            </a:r>
          </a:p>
          <a:p>
            <a:endParaRPr lang="de-DE" dirty="0" smtClean="0"/>
          </a:p>
          <a:p>
            <a:endParaRPr lang="de-DE" dirty="0"/>
          </a:p>
          <a:p>
            <a:r>
              <a:rPr lang="de-DE" b="1" dirty="0" smtClean="0"/>
              <a:t>Sarah Schmidt</a:t>
            </a:r>
            <a:endParaRPr lang="de-DE" b="1" dirty="0"/>
          </a:p>
          <a:p>
            <a:r>
              <a:rPr lang="de-DE" dirty="0"/>
              <a:t>Techniker Krankenkasse</a:t>
            </a:r>
            <a:br>
              <a:rPr lang="de-DE" dirty="0"/>
            </a:br>
            <a:r>
              <a:rPr lang="de-DE" dirty="0"/>
              <a:t>Tel. </a:t>
            </a:r>
            <a:r>
              <a:rPr lang="de-DE" dirty="0" smtClean="0"/>
              <a:t>0151 - 14 56 49 94</a:t>
            </a:r>
            <a:r>
              <a:rPr lang="de-DE" dirty="0"/>
              <a:t/>
            </a:r>
            <a:br>
              <a:rPr lang="de-DE" dirty="0"/>
            </a:br>
            <a:r>
              <a:rPr lang="de-DE" dirty="0" smtClean="0"/>
              <a:t>sarah.schmidt@tk.de </a:t>
            </a:r>
            <a:endParaRPr lang="de-DE" dirty="0"/>
          </a:p>
          <a:p>
            <a:r>
              <a:rPr lang="de-DE" dirty="0" smtClean="0"/>
              <a:t> </a:t>
            </a:r>
            <a:endParaRPr lang="de-DE" dirty="0"/>
          </a:p>
        </p:txBody>
      </p:sp>
    </p:spTree>
    <p:extLst>
      <p:ext uri="{BB962C8B-B14F-4D97-AF65-F5344CB8AC3E}">
        <p14:creationId xmlns:p14="http://schemas.microsoft.com/office/powerpoint/2010/main" val="354403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160396"/>
            <a:ext cx="7524328" cy="2988000"/>
          </a:xfrm>
        </p:spPr>
        <p:txBody>
          <a:bodyPr/>
          <a:lstStyle/>
          <a:p>
            <a:r>
              <a:rPr lang="de-DE" dirty="0" smtClean="0"/>
              <a:t>Das Gesundheitssystem </a:t>
            </a:r>
            <a:r>
              <a:rPr lang="de-DE" dirty="0"/>
              <a:t>in </a:t>
            </a:r>
            <a:r>
              <a:rPr lang="de-DE" dirty="0" smtClean="0"/>
              <a:t>Deutschland</a:t>
            </a:r>
            <a:br>
              <a:rPr lang="de-DE" dirty="0" smtClean="0"/>
            </a:br>
            <a:r>
              <a:rPr lang="de-DE" sz="2000" b="0" dirty="0" smtClean="0"/>
              <a:t>The German </a:t>
            </a:r>
            <a:r>
              <a:rPr lang="de-DE" sz="2000" b="0" dirty="0" err="1" smtClean="0"/>
              <a:t>health</a:t>
            </a:r>
            <a:r>
              <a:rPr lang="de-DE" sz="2000" b="0" dirty="0" smtClean="0"/>
              <a:t> care </a:t>
            </a:r>
            <a:r>
              <a:rPr lang="de-DE" sz="2000" b="0" dirty="0" err="1" smtClean="0"/>
              <a:t>system</a:t>
            </a:r>
            <a:endParaRPr lang="de-DE" dirty="0"/>
          </a:p>
        </p:txBody>
      </p:sp>
      <p:sp>
        <p:nvSpPr>
          <p:cNvPr id="7" name="Textplatzhalter 6"/>
          <p:cNvSpPr>
            <a:spLocks noGrp="1"/>
          </p:cNvSpPr>
          <p:nvPr>
            <p:ph type="body" sz="quarter" idx="16"/>
          </p:nvPr>
        </p:nvSpPr>
        <p:spPr/>
        <p:txBody>
          <a:bodyPr/>
          <a:lstStyle/>
          <a:p>
            <a:r>
              <a:rPr lang="de-DE" dirty="0"/>
              <a:t>1</a:t>
            </a:r>
            <a:r>
              <a:rPr lang="de-DE" dirty="0" smtClean="0"/>
              <a:t>.</a:t>
            </a:r>
            <a:endParaRPr lang="de-DE" dirty="0"/>
          </a:p>
        </p:txBody>
      </p:sp>
    </p:spTree>
    <p:extLst>
      <p:ext uri="{BB962C8B-B14F-4D97-AF65-F5344CB8AC3E}">
        <p14:creationId xmlns:p14="http://schemas.microsoft.com/office/powerpoint/2010/main" val="3827964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Welcome to Germany – good things to know, </a:t>
            </a:r>
            <a:r>
              <a:rPr lang="en-US" dirty="0" err="1"/>
              <a:t>OrgE</a:t>
            </a:r>
            <a:r>
              <a:rPr lang="en-US" dirty="0"/>
              <a:t>, Datum</a:t>
            </a:r>
            <a:endParaRPr lang="de-DE" dirty="0"/>
          </a:p>
        </p:txBody>
      </p:sp>
      <p:sp>
        <p:nvSpPr>
          <p:cNvPr id="2" name="Titel 1"/>
          <p:cNvSpPr>
            <a:spLocks noGrp="1"/>
          </p:cNvSpPr>
          <p:nvPr>
            <p:ph type="title"/>
          </p:nvPr>
        </p:nvSpPr>
        <p:spPr/>
        <p:txBody>
          <a:bodyPr anchor="b" anchorCtr="0"/>
          <a:lstStyle/>
          <a:p>
            <a:r>
              <a:rPr lang="de-DE" dirty="0"/>
              <a:t>Das Gesundheitssystem in Deutschland</a:t>
            </a:r>
            <a:br>
              <a:rPr lang="de-DE" dirty="0"/>
            </a:br>
            <a:r>
              <a:rPr lang="de-DE" b="0" dirty="0" smtClean="0"/>
              <a:t>The German </a:t>
            </a:r>
            <a:r>
              <a:rPr lang="de-DE" b="0" dirty="0" err="1" smtClean="0"/>
              <a:t>health</a:t>
            </a:r>
            <a:r>
              <a:rPr lang="de-DE" b="0" dirty="0" smtClean="0"/>
              <a:t> care </a:t>
            </a:r>
            <a:r>
              <a:rPr lang="de-DE" b="0" dirty="0" err="1" smtClean="0"/>
              <a:t>system</a:t>
            </a:r>
            <a:endParaRPr lang="de-DE" b="0" dirty="0"/>
          </a:p>
        </p:txBody>
      </p:sp>
      <p:graphicFrame>
        <p:nvGraphicFramePr>
          <p:cNvPr id="7" name="Diagramm 6"/>
          <p:cNvGraphicFramePr/>
          <p:nvPr>
            <p:extLst>
              <p:ext uri="{D42A27DB-BD31-4B8C-83A1-F6EECF244321}">
                <p14:modId xmlns:p14="http://schemas.microsoft.com/office/powerpoint/2010/main" val="3390672438"/>
              </p:ext>
            </p:extLst>
          </p:nvPr>
        </p:nvGraphicFramePr>
        <p:xfrm>
          <a:off x="503237" y="2427734"/>
          <a:ext cx="3276675" cy="2325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503239" y="1295400"/>
            <a:ext cx="3708722" cy="268238"/>
          </a:xfrm>
          <a:prstGeom prst="rect">
            <a:avLst/>
          </a:prstGeom>
          <a:noFill/>
        </p:spPr>
        <p:txBody>
          <a:bodyPr wrap="square" lIns="0" tIns="0" rIns="0" bIns="0" rtlCol="0">
            <a:noAutofit/>
          </a:bodyPr>
          <a:lstStyle/>
          <a:p>
            <a:pPr>
              <a:lnSpc>
                <a:spcPct val="120000"/>
              </a:lnSpc>
              <a:buClr>
                <a:schemeClr val="accent1"/>
              </a:buClr>
            </a:pPr>
            <a:r>
              <a:rPr lang="de-DE" sz="1100" b="1" dirty="0"/>
              <a:t>So sind die Menschen in Deutschland </a:t>
            </a:r>
            <a:r>
              <a:rPr lang="de-DE" sz="1100" b="1" dirty="0" smtClean="0"/>
              <a:t>versichert</a:t>
            </a:r>
          </a:p>
          <a:p>
            <a:pPr>
              <a:lnSpc>
                <a:spcPct val="120000"/>
              </a:lnSpc>
              <a:buClr>
                <a:schemeClr val="accent1"/>
              </a:buClr>
            </a:pPr>
            <a:r>
              <a:rPr lang="de-DE" sz="1100" b="1" dirty="0" err="1" smtClean="0"/>
              <a:t>What</a:t>
            </a:r>
            <a:r>
              <a:rPr lang="de-DE" sz="1100" b="1" dirty="0" smtClean="0"/>
              <a:t> </a:t>
            </a:r>
            <a:r>
              <a:rPr lang="de-DE" sz="1100" b="1" dirty="0" err="1" smtClean="0"/>
              <a:t>kind</a:t>
            </a:r>
            <a:r>
              <a:rPr lang="de-DE" sz="1100" b="1" dirty="0" smtClean="0"/>
              <a:t> </a:t>
            </a:r>
            <a:r>
              <a:rPr lang="de-DE" sz="1100" b="1" dirty="0" err="1" smtClean="0"/>
              <a:t>of</a:t>
            </a:r>
            <a:r>
              <a:rPr lang="de-DE" sz="1100" b="1" dirty="0" smtClean="0"/>
              <a:t> </a:t>
            </a:r>
            <a:r>
              <a:rPr lang="de-DE" sz="1100" b="1" dirty="0" err="1" smtClean="0"/>
              <a:t>insurance</a:t>
            </a:r>
            <a:r>
              <a:rPr lang="de-DE" sz="1100" b="1" dirty="0" smtClean="0"/>
              <a:t> </a:t>
            </a:r>
            <a:r>
              <a:rPr lang="de-DE" sz="1100" b="1" dirty="0" err="1" smtClean="0"/>
              <a:t>covers</a:t>
            </a:r>
            <a:r>
              <a:rPr lang="de-DE" sz="1100" b="1" dirty="0" smtClean="0"/>
              <a:t> do Germans </a:t>
            </a:r>
            <a:r>
              <a:rPr lang="de-DE" sz="1100" b="1" dirty="0" err="1" smtClean="0"/>
              <a:t>have</a:t>
            </a:r>
            <a:endParaRPr lang="de-DE" sz="1100" b="1" dirty="0"/>
          </a:p>
        </p:txBody>
      </p:sp>
      <p:sp>
        <p:nvSpPr>
          <p:cNvPr id="9" name="Rechteck 8"/>
          <p:cNvSpPr/>
          <p:nvPr/>
        </p:nvSpPr>
        <p:spPr>
          <a:xfrm>
            <a:off x="503237" y="4536975"/>
            <a:ext cx="8208964" cy="216000"/>
          </a:xfrm>
          <a:prstGeom prst="rect">
            <a:avLst/>
          </a:prstGeom>
        </p:spPr>
        <p:txBody>
          <a:bodyPr wrap="square" lIns="0" tIns="0" rIns="0" bIns="0" anchor="b" anchorCtr="0">
            <a:noAutofit/>
          </a:bodyPr>
          <a:lstStyle/>
          <a:p>
            <a:r>
              <a:rPr lang="de-DE" sz="800" b="1" dirty="0"/>
              <a:t>Quelle </a:t>
            </a:r>
            <a:r>
              <a:rPr lang="de-DE" sz="800" b="1" dirty="0" smtClean="0"/>
              <a:t> </a:t>
            </a:r>
            <a:r>
              <a:rPr lang="de-DE" sz="800" dirty="0"/>
              <a:t>Verband der Ersatzkassen (</a:t>
            </a:r>
            <a:r>
              <a:rPr lang="de-DE" sz="800" dirty="0" err="1"/>
              <a:t>vdek</a:t>
            </a:r>
            <a:r>
              <a:rPr lang="de-DE" sz="800" dirty="0"/>
              <a:t>) / www.vdek.com 12/2016</a:t>
            </a:r>
          </a:p>
        </p:txBody>
      </p:sp>
      <p:sp>
        <p:nvSpPr>
          <p:cNvPr id="10" name="Textplatzhalter 2"/>
          <p:cNvSpPr txBox="1">
            <a:spLocks/>
          </p:cNvSpPr>
          <p:nvPr/>
        </p:nvSpPr>
        <p:spPr>
          <a:xfrm>
            <a:off x="4572000" y="1295400"/>
            <a:ext cx="4140200" cy="3027363"/>
          </a:xfrm>
          <a:prstGeom prst="rect">
            <a:avLst/>
          </a:prstGeom>
          <a:solidFill>
            <a:srgbClr val="EEEBE5"/>
          </a:solidFill>
        </p:spPr>
        <p:txBody>
          <a:bodyPr vert="horz" lIns="90000" tIns="46800" rIns="90000" bIns="46800" rtlCol="0" anchor="ctr" anchorCtr="0">
            <a:noAutofit/>
          </a:bodyPr>
          <a:lstStyle>
            <a:lvl1pPr marL="179388"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1pPr>
            <a:lvl2pPr marL="360363"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2pPr>
            <a:lvl3pPr marL="539750"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3pPr>
            <a:lvl4pPr marL="720725"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4pPr>
            <a:lvl5pPr marL="900113"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00"/>
              </a:spcAft>
              <a:buFont typeface="Wingdings" panose="05000000000000000000" pitchFamily="2" charset="2"/>
              <a:buNone/>
            </a:pPr>
            <a:r>
              <a:rPr lang="de-DE" b="1" dirty="0" smtClean="0">
                <a:ea typeface="ＭＳ Ｐゴシック" pitchFamily="34" charset="-128"/>
              </a:rPr>
              <a:t>Krankenversicherung</a:t>
            </a:r>
            <a:endParaRPr lang="de-DE" b="1" dirty="0">
              <a:ea typeface="ＭＳ Ｐゴシック" pitchFamily="34" charset="-128"/>
            </a:endParaRPr>
          </a:p>
          <a:p>
            <a:pPr marL="0" indent="0">
              <a:spcAft>
                <a:spcPts val="200"/>
              </a:spcAft>
              <a:buNone/>
            </a:pPr>
            <a:r>
              <a:rPr lang="de-DE" dirty="0" smtClean="0"/>
              <a:t>In Deutschland besteht eine Krankenversicherungspflicht. Jeder Student, der sich an einer deutschen Hochschule immatrikulieren möchte, muss eine Krankenversicherung vorweisen</a:t>
            </a:r>
          </a:p>
          <a:p>
            <a:pPr marL="0" indent="0">
              <a:spcAft>
                <a:spcPts val="200"/>
              </a:spcAft>
              <a:buNone/>
            </a:pPr>
            <a:endParaRPr lang="de-DE" dirty="0">
              <a:ea typeface="ＭＳ Ｐゴシック" pitchFamily="34" charset="-128"/>
            </a:endParaRPr>
          </a:p>
          <a:p>
            <a:pPr marL="0" indent="0">
              <a:spcAft>
                <a:spcPts val="200"/>
              </a:spcAft>
              <a:buFont typeface="Wingdings" panose="05000000000000000000" pitchFamily="2" charset="2"/>
              <a:buNone/>
            </a:pPr>
            <a:r>
              <a:rPr lang="de-DE" b="1" dirty="0" err="1" smtClean="0">
                <a:ea typeface="ＭＳ Ｐゴシック" pitchFamily="34" charset="-128"/>
              </a:rPr>
              <a:t>Health</a:t>
            </a:r>
            <a:r>
              <a:rPr lang="de-DE" b="1" dirty="0" smtClean="0">
                <a:ea typeface="ＭＳ Ｐゴシック" pitchFamily="34" charset="-128"/>
              </a:rPr>
              <a:t> </a:t>
            </a:r>
            <a:r>
              <a:rPr lang="de-DE" b="1" dirty="0" err="1" smtClean="0">
                <a:ea typeface="ＭＳ Ｐゴシック" pitchFamily="34" charset="-128"/>
              </a:rPr>
              <a:t>insurance</a:t>
            </a:r>
            <a:endParaRPr lang="de-DE" b="1" dirty="0">
              <a:ea typeface="ＭＳ Ｐゴシック" pitchFamily="34" charset="-128"/>
            </a:endParaRPr>
          </a:p>
          <a:p>
            <a:pPr marL="0" indent="0">
              <a:spcAft>
                <a:spcPts val="200"/>
              </a:spcAft>
              <a:buNone/>
            </a:pPr>
            <a:r>
              <a:rPr lang="de-DE" dirty="0" smtClean="0"/>
              <a:t>In Germany, </a:t>
            </a:r>
            <a:r>
              <a:rPr lang="de-DE" dirty="0" err="1" smtClean="0"/>
              <a:t>health</a:t>
            </a:r>
            <a:r>
              <a:rPr lang="de-DE" dirty="0" smtClean="0"/>
              <a:t> </a:t>
            </a:r>
            <a:r>
              <a:rPr lang="de-DE" dirty="0" err="1" smtClean="0"/>
              <a:t>insurance</a:t>
            </a:r>
            <a:r>
              <a:rPr lang="de-DE" dirty="0" smtClean="0"/>
              <a:t> </a:t>
            </a:r>
            <a:r>
              <a:rPr lang="de-DE" dirty="0" err="1" smtClean="0"/>
              <a:t>is</a:t>
            </a:r>
            <a:r>
              <a:rPr lang="de-DE" dirty="0" smtClean="0"/>
              <a:t> </a:t>
            </a:r>
            <a:r>
              <a:rPr lang="de-DE" dirty="0" err="1" smtClean="0"/>
              <a:t>mandatory</a:t>
            </a:r>
            <a:r>
              <a:rPr lang="de-DE" dirty="0" smtClean="0"/>
              <a:t>. Every </a:t>
            </a:r>
            <a:r>
              <a:rPr lang="de-DE" dirty="0" err="1" smtClean="0"/>
              <a:t>student</a:t>
            </a:r>
            <a:r>
              <a:rPr lang="de-DE" dirty="0" smtClean="0"/>
              <a:t> must </a:t>
            </a:r>
            <a:r>
              <a:rPr lang="de-DE" dirty="0" err="1" smtClean="0"/>
              <a:t>have</a:t>
            </a:r>
            <a:r>
              <a:rPr lang="de-DE" dirty="0" smtClean="0"/>
              <a:t> </a:t>
            </a:r>
            <a:r>
              <a:rPr lang="de-DE" dirty="0" err="1" smtClean="0"/>
              <a:t>health</a:t>
            </a:r>
            <a:r>
              <a:rPr lang="de-DE" dirty="0" smtClean="0"/>
              <a:t> </a:t>
            </a:r>
            <a:r>
              <a:rPr lang="de-DE" dirty="0" err="1" smtClean="0"/>
              <a:t>insurance</a:t>
            </a:r>
            <a:r>
              <a:rPr lang="de-DE" dirty="0" smtClean="0"/>
              <a:t> </a:t>
            </a:r>
            <a:r>
              <a:rPr lang="de-DE" dirty="0" err="1" smtClean="0"/>
              <a:t>before</a:t>
            </a:r>
            <a:r>
              <a:rPr lang="de-DE" dirty="0" smtClean="0"/>
              <a:t> </a:t>
            </a:r>
            <a:r>
              <a:rPr lang="de-DE" dirty="0" err="1" smtClean="0"/>
              <a:t>the</a:t>
            </a:r>
            <a:r>
              <a:rPr lang="de-DE" dirty="0" smtClean="0"/>
              <a:t> </a:t>
            </a:r>
            <a:r>
              <a:rPr lang="de-DE" dirty="0" err="1" smtClean="0"/>
              <a:t>beginning</a:t>
            </a:r>
            <a:r>
              <a:rPr lang="de-DE" dirty="0" smtClean="0"/>
              <a:t> </a:t>
            </a:r>
            <a:r>
              <a:rPr lang="de-DE" dirty="0" err="1" smtClean="0"/>
              <a:t>of</a:t>
            </a:r>
            <a:r>
              <a:rPr lang="de-DE" dirty="0" smtClean="0"/>
              <a:t> </a:t>
            </a:r>
            <a:r>
              <a:rPr lang="de-DE" dirty="0" err="1" smtClean="0"/>
              <a:t>their</a:t>
            </a:r>
            <a:r>
              <a:rPr lang="de-DE" dirty="0" smtClean="0"/>
              <a:t> </a:t>
            </a:r>
            <a:r>
              <a:rPr lang="de-DE" dirty="0" err="1" smtClean="0"/>
              <a:t>studies</a:t>
            </a:r>
            <a:endParaRPr lang="de-DE" dirty="0"/>
          </a:p>
          <a:p>
            <a:pPr marL="0" indent="0">
              <a:spcAft>
                <a:spcPts val="200"/>
              </a:spcAft>
              <a:buFont typeface="Wingdings" panose="05000000000000000000" pitchFamily="2" charset="2"/>
              <a:buNone/>
            </a:pPr>
            <a:endParaRPr lang="de-DE" sz="1100" dirty="0">
              <a:ea typeface="ＭＳ Ｐゴシック" pitchFamily="34" charset="-128"/>
            </a:endParaRPr>
          </a:p>
        </p:txBody>
      </p:sp>
    </p:spTree>
    <p:extLst>
      <p:ext uri="{BB962C8B-B14F-4D97-AF65-F5344CB8AC3E}">
        <p14:creationId xmlns:p14="http://schemas.microsoft.com/office/powerpoint/2010/main" val="1761555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platzhalter 2"/>
          <p:cNvSpPr txBox="1">
            <a:spLocks noGrp="1"/>
          </p:cNvSpPr>
          <p:nvPr>
            <p:ph sz="quarter" idx="13"/>
          </p:nvPr>
        </p:nvSpPr>
        <p:spPr>
          <a:prstGeom prst="rect">
            <a:avLst/>
          </a:prstGeom>
          <a:solidFill>
            <a:srgbClr val="EEEBE5"/>
          </a:solidFill>
        </p:spPr>
        <p:txBody>
          <a:bodyPr vert="horz" lIns="90000" tIns="46800" rIns="90000" bIns="46800" rtlCol="0" anchor="ctr" anchorCtr="0">
            <a:noAutofit/>
          </a:bodyPr>
          <a:lstStyle>
            <a:lvl1pPr marL="179388"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1pPr>
            <a:lvl2pPr marL="360363"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2pPr>
            <a:lvl3pPr marL="539750"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3pPr>
            <a:lvl4pPr marL="720725"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4pPr>
            <a:lvl5pPr marL="900113"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200"/>
              </a:spcAft>
            </a:pPr>
            <a:r>
              <a:rPr lang="de-DE" sz="1200" dirty="0" smtClean="0"/>
              <a:t>In </a:t>
            </a:r>
            <a:r>
              <a:rPr lang="de-DE" sz="1200" dirty="0"/>
              <a:t>der GKV gilt das Prinzip der </a:t>
            </a:r>
            <a:r>
              <a:rPr lang="de-DE" sz="1200" b="1" dirty="0"/>
              <a:t>Solidarität.</a:t>
            </a:r>
            <a:r>
              <a:rPr lang="de-DE" sz="1200" dirty="0"/>
              <a:t> </a:t>
            </a:r>
            <a:br>
              <a:rPr lang="de-DE" sz="1200" dirty="0"/>
            </a:br>
            <a:r>
              <a:rPr lang="de-DE" sz="1200" dirty="0"/>
              <a:t>Alle Mitglieder haben den gleichen Leistungs-anspruch, egal wie viel sie verdienen und wie viel Beitrag sie zahlen</a:t>
            </a:r>
            <a:r>
              <a:rPr lang="de-DE" sz="1200" dirty="0" smtClean="0"/>
              <a:t>.</a:t>
            </a:r>
          </a:p>
          <a:p>
            <a:pPr>
              <a:spcAft>
                <a:spcPts val="200"/>
              </a:spcAft>
            </a:pPr>
            <a:r>
              <a:rPr lang="de-DE" sz="1200" dirty="0" smtClean="0"/>
              <a:t>Aufnahme ohne Gesundheitsprüfung</a:t>
            </a:r>
          </a:p>
          <a:p>
            <a:pPr>
              <a:spcAft>
                <a:spcPts val="200"/>
              </a:spcAft>
            </a:pPr>
            <a:r>
              <a:rPr lang="de-DE" sz="1200" dirty="0" smtClean="0"/>
              <a:t>Studenten müssen nie in Vorleistung treten</a:t>
            </a:r>
          </a:p>
          <a:p>
            <a:pPr>
              <a:spcAft>
                <a:spcPts val="200"/>
              </a:spcAft>
            </a:pPr>
            <a:r>
              <a:rPr lang="de-DE" sz="1200" dirty="0" smtClean="0"/>
              <a:t>große Beitragsstabilität</a:t>
            </a:r>
            <a:endParaRPr lang="de-DE" sz="1200" dirty="0"/>
          </a:p>
          <a:p>
            <a:pPr>
              <a:spcAft>
                <a:spcPts val="200"/>
              </a:spcAft>
            </a:pPr>
            <a:r>
              <a:rPr lang="de-DE" sz="1200" dirty="0"/>
              <a:t>Die TK arbeitet dabei kostendeckend und erwirtschaftet keinen Gewinn. </a:t>
            </a:r>
            <a:endParaRPr lang="de-DE" sz="1200" dirty="0">
              <a:ea typeface="ＭＳ Ｐゴシック" pitchFamily="34" charset="-128"/>
            </a:endParaRPr>
          </a:p>
        </p:txBody>
      </p:sp>
      <p:sp>
        <p:nvSpPr>
          <p:cNvPr id="7" name="Textplatzhalter 2"/>
          <p:cNvSpPr txBox="1">
            <a:spLocks noGrp="1"/>
          </p:cNvSpPr>
          <p:nvPr>
            <p:ph sz="quarter" idx="15"/>
          </p:nvPr>
        </p:nvSpPr>
        <p:spPr>
          <a:prstGeom prst="rect">
            <a:avLst/>
          </a:prstGeom>
          <a:solidFill>
            <a:srgbClr val="EEEBE5"/>
          </a:solidFill>
        </p:spPr>
        <p:txBody>
          <a:bodyPr vert="horz" lIns="90000" tIns="46800" rIns="90000" bIns="46800" rtlCol="0" anchor="ctr" anchorCtr="0">
            <a:noAutofit/>
          </a:bodyPr>
          <a:lstStyle>
            <a:lvl1pPr marL="179388"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1pPr>
            <a:lvl2pPr marL="360363"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2pPr>
            <a:lvl3pPr marL="539750"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3pPr>
            <a:lvl4pPr marL="720725"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4pPr>
            <a:lvl5pPr marL="900113"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b="1" dirty="0" smtClean="0">
              <a:solidFill>
                <a:schemeClr val="accent1"/>
              </a:solidFill>
              <a:ea typeface="ＭＳ Ｐゴシック" pitchFamily="34" charset="-128"/>
            </a:endParaRPr>
          </a:p>
          <a:p>
            <a:r>
              <a:rPr lang="en-GB" sz="1200" dirty="0" smtClean="0"/>
              <a:t>Within </a:t>
            </a:r>
            <a:r>
              <a:rPr lang="en-GB" sz="1200" dirty="0"/>
              <a:t>SHI, the principle of </a:t>
            </a:r>
            <a:r>
              <a:rPr lang="en-GB" sz="1200" b="1" dirty="0"/>
              <a:t>solidarity</a:t>
            </a:r>
            <a:r>
              <a:rPr lang="en-GB" sz="1200" dirty="0"/>
              <a:t> applies. All members are entitled to the same benefits, regardless of their income and of how much they pay in contributions. </a:t>
            </a:r>
          </a:p>
          <a:p>
            <a:r>
              <a:rPr lang="en-GB" sz="1200" dirty="0" smtClean="0"/>
              <a:t>Acceptance without medical examination</a:t>
            </a:r>
          </a:p>
          <a:p>
            <a:r>
              <a:rPr lang="en-GB" sz="1200" dirty="0" smtClean="0"/>
              <a:t>Students never have to pay in advance</a:t>
            </a:r>
            <a:endParaRPr lang="en-GB" sz="1200" dirty="0"/>
          </a:p>
          <a:p>
            <a:r>
              <a:rPr lang="en-GB" sz="1200" dirty="0"/>
              <a:t>In this respect, TK operates cost-covering and does not make a profit.  </a:t>
            </a:r>
          </a:p>
          <a:p>
            <a:pPr marL="0" indent="0">
              <a:spcAft>
                <a:spcPts val="200"/>
              </a:spcAft>
              <a:buFont typeface="Wingdings" panose="05000000000000000000" pitchFamily="2" charset="2"/>
              <a:buNone/>
            </a:pPr>
            <a:endParaRPr lang="de-DE" sz="1100" dirty="0">
              <a:ea typeface="ＭＳ Ｐゴシック" pitchFamily="34" charset="-128"/>
            </a:endParaRPr>
          </a:p>
        </p:txBody>
      </p:sp>
      <p:sp>
        <p:nvSpPr>
          <p:cNvPr id="2" name="Fußzeilenplatzhalter 1"/>
          <p:cNvSpPr>
            <a:spLocks noGrp="1"/>
          </p:cNvSpPr>
          <p:nvPr>
            <p:ph type="ftr" sz="quarter" idx="11"/>
          </p:nvPr>
        </p:nvSpPr>
        <p:spPr/>
        <p:txBody>
          <a:bodyPr/>
          <a:lstStyle/>
          <a:p>
            <a:r>
              <a:rPr lang="en-US" smtClean="0"/>
              <a:t>Welcome to Germany – good things to know, OrgE, Datum</a:t>
            </a:r>
            <a:endParaRPr lang="de-DE" dirty="0"/>
          </a:p>
        </p:txBody>
      </p:sp>
      <p:sp>
        <p:nvSpPr>
          <p:cNvPr id="4" name="Titel 3"/>
          <p:cNvSpPr>
            <a:spLocks noGrp="1"/>
          </p:cNvSpPr>
          <p:nvPr>
            <p:ph type="title"/>
          </p:nvPr>
        </p:nvSpPr>
        <p:spPr>
          <a:xfrm>
            <a:off x="503237" y="375606"/>
            <a:ext cx="7345362" cy="741710"/>
          </a:xfrm>
        </p:spPr>
        <p:txBody>
          <a:bodyPr/>
          <a:lstStyle/>
          <a:p>
            <a:r>
              <a:rPr lang="de-DE" dirty="0" smtClean="0"/>
              <a:t>Gesetzliche und private Krankenversicherung in Deutschland</a:t>
            </a:r>
            <a:br>
              <a:rPr lang="de-DE" dirty="0" smtClean="0"/>
            </a:br>
            <a:r>
              <a:rPr lang="de-DE" b="0" dirty="0" err="1" smtClean="0"/>
              <a:t>Social</a:t>
            </a:r>
            <a:r>
              <a:rPr lang="de-DE" b="0" dirty="0" smtClean="0"/>
              <a:t> </a:t>
            </a:r>
            <a:r>
              <a:rPr lang="de-DE" b="0" dirty="0" err="1" smtClean="0"/>
              <a:t>and</a:t>
            </a:r>
            <a:r>
              <a:rPr lang="de-DE" b="0" dirty="0" smtClean="0"/>
              <a:t> private </a:t>
            </a:r>
            <a:r>
              <a:rPr lang="de-DE" b="0" dirty="0" err="1" smtClean="0"/>
              <a:t>health</a:t>
            </a:r>
            <a:r>
              <a:rPr lang="de-DE" b="0" dirty="0" smtClean="0"/>
              <a:t> care </a:t>
            </a:r>
            <a:r>
              <a:rPr lang="de-DE" b="0" dirty="0" err="1" smtClean="0"/>
              <a:t>system</a:t>
            </a:r>
            <a:endParaRPr lang="de-DE" dirty="0"/>
          </a:p>
        </p:txBody>
      </p:sp>
      <p:sp>
        <p:nvSpPr>
          <p:cNvPr id="8" name="Textplatzhalter 7"/>
          <p:cNvSpPr>
            <a:spLocks noGrp="1"/>
          </p:cNvSpPr>
          <p:nvPr>
            <p:ph type="body" sz="quarter" idx="17"/>
          </p:nvPr>
        </p:nvSpPr>
        <p:spPr/>
        <p:txBody>
          <a:bodyPr/>
          <a:lstStyle/>
          <a:p>
            <a:r>
              <a:rPr lang="de-DE" dirty="0" smtClean="0"/>
              <a:t>Gesetzliche Krankenversicherung (GKV)</a:t>
            </a:r>
            <a:endParaRPr lang="de-DE" dirty="0"/>
          </a:p>
        </p:txBody>
      </p:sp>
      <p:sp>
        <p:nvSpPr>
          <p:cNvPr id="9" name="Textplatzhalter 8"/>
          <p:cNvSpPr>
            <a:spLocks noGrp="1"/>
          </p:cNvSpPr>
          <p:nvPr>
            <p:ph type="body" sz="quarter" idx="18"/>
          </p:nvPr>
        </p:nvSpPr>
        <p:spPr/>
        <p:txBody>
          <a:bodyPr/>
          <a:lstStyle/>
          <a:p>
            <a:r>
              <a:rPr lang="de-DE" dirty="0" err="1" smtClean="0"/>
              <a:t>Social</a:t>
            </a:r>
            <a:r>
              <a:rPr lang="de-DE" dirty="0" smtClean="0"/>
              <a:t> </a:t>
            </a:r>
            <a:r>
              <a:rPr lang="de-DE" dirty="0" err="1" smtClean="0"/>
              <a:t>Health</a:t>
            </a:r>
            <a:r>
              <a:rPr lang="de-DE" dirty="0" smtClean="0"/>
              <a:t> Insurance (SHI)</a:t>
            </a:r>
            <a:endParaRPr lang="de-DE" dirty="0"/>
          </a:p>
        </p:txBody>
      </p:sp>
    </p:spTree>
    <p:extLst>
      <p:ext uri="{BB962C8B-B14F-4D97-AF65-F5344CB8AC3E}">
        <p14:creationId xmlns:p14="http://schemas.microsoft.com/office/powerpoint/2010/main" val="3281492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platzhalter 2"/>
          <p:cNvSpPr txBox="1">
            <a:spLocks noGrp="1"/>
          </p:cNvSpPr>
          <p:nvPr>
            <p:ph sz="quarter" idx="13"/>
          </p:nvPr>
        </p:nvSpPr>
        <p:spPr>
          <a:prstGeom prst="rect">
            <a:avLst/>
          </a:prstGeom>
          <a:solidFill>
            <a:srgbClr val="EEEBE5"/>
          </a:solidFill>
        </p:spPr>
        <p:txBody>
          <a:bodyPr vert="horz" lIns="90000" tIns="46800" rIns="90000" bIns="46800" rtlCol="0" anchor="ctr" anchorCtr="0">
            <a:noAutofit/>
          </a:bodyPr>
          <a:lstStyle>
            <a:lvl1pPr marL="179388"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1pPr>
            <a:lvl2pPr marL="360363"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2pPr>
            <a:lvl3pPr marL="539750"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3pPr>
            <a:lvl4pPr marL="720725"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4pPr>
            <a:lvl5pPr marL="900113"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200"/>
              </a:spcAft>
            </a:pPr>
            <a:r>
              <a:rPr lang="de-DE" sz="1200" dirty="0"/>
              <a:t>Kunden versichern ihr </a:t>
            </a:r>
            <a:r>
              <a:rPr lang="de-DE" sz="1200" b="1" dirty="0"/>
              <a:t>persönliches Risiko individuell.</a:t>
            </a:r>
            <a:r>
              <a:rPr lang="de-DE" sz="1200" dirty="0"/>
              <a:t> Dies bedeutet, je mehr man persönlich bereit ist zu zahlen, umso besser </a:t>
            </a:r>
            <a:br>
              <a:rPr lang="de-DE" sz="1200" dirty="0"/>
            </a:br>
            <a:r>
              <a:rPr lang="de-DE" sz="1200" dirty="0"/>
              <a:t>ist man im Ernstfall abgesichert</a:t>
            </a:r>
            <a:r>
              <a:rPr lang="de-DE" sz="1200" dirty="0" smtClean="0"/>
              <a:t>.</a:t>
            </a:r>
            <a:endParaRPr lang="de-DE" sz="1200" dirty="0"/>
          </a:p>
          <a:p>
            <a:pPr>
              <a:spcAft>
                <a:spcPts val="200"/>
              </a:spcAft>
            </a:pPr>
            <a:r>
              <a:rPr lang="de-DE" sz="1200" dirty="0" err="1"/>
              <a:t>PKVen</a:t>
            </a:r>
            <a:r>
              <a:rPr lang="de-DE" sz="1200" dirty="0"/>
              <a:t> haben dabei das Ziel, Gewinn </a:t>
            </a:r>
            <a:br>
              <a:rPr lang="de-DE" sz="1200" dirty="0"/>
            </a:br>
            <a:r>
              <a:rPr lang="de-DE" sz="1200" dirty="0"/>
              <a:t>zu erwirtschaften</a:t>
            </a:r>
            <a:r>
              <a:rPr lang="de-DE" sz="1200" dirty="0" smtClean="0"/>
              <a:t>.</a:t>
            </a:r>
          </a:p>
          <a:p>
            <a:pPr>
              <a:spcAft>
                <a:spcPts val="200"/>
              </a:spcAft>
            </a:pPr>
            <a:r>
              <a:rPr lang="de-DE" sz="1200" dirty="0" smtClean="0"/>
              <a:t>Große Beitragssteigerungen möglich</a:t>
            </a:r>
            <a:endParaRPr lang="de-DE" sz="1200" dirty="0"/>
          </a:p>
        </p:txBody>
      </p:sp>
      <p:sp>
        <p:nvSpPr>
          <p:cNvPr id="7" name="Textplatzhalter 2"/>
          <p:cNvSpPr txBox="1">
            <a:spLocks noGrp="1"/>
          </p:cNvSpPr>
          <p:nvPr>
            <p:ph sz="quarter" idx="15"/>
          </p:nvPr>
        </p:nvSpPr>
        <p:spPr>
          <a:prstGeom prst="rect">
            <a:avLst/>
          </a:prstGeom>
          <a:solidFill>
            <a:srgbClr val="EEEBE5"/>
          </a:solidFill>
        </p:spPr>
        <p:txBody>
          <a:bodyPr vert="horz" lIns="90000" tIns="46800" rIns="90000" bIns="46800" rtlCol="0" anchor="ctr" anchorCtr="0">
            <a:noAutofit/>
          </a:bodyPr>
          <a:lstStyle>
            <a:lvl1pPr marL="179388"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1pPr>
            <a:lvl2pPr marL="360363"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2pPr>
            <a:lvl3pPr marL="539750"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3pPr>
            <a:lvl4pPr marL="720725"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4pPr>
            <a:lvl5pPr marL="900113"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b="1" dirty="0" smtClean="0">
              <a:solidFill>
                <a:schemeClr val="accent1"/>
              </a:solidFill>
              <a:ea typeface="ＭＳ Ｐゴシック" pitchFamily="34" charset="-128"/>
            </a:endParaRPr>
          </a:p>
          <a:p>
            <a:r>
              <a:rPr lang="en-GB" sz="1200" dirty="0"/>
              <a:t>Customers insure their </a:t>
            </a:r>
            <a:r>
              <a:rPr lang="en-GB" sz="1200" b="1" dirty="0"/>
              <a:t>personal risk taking individually</a:t>
            </a:r>
            <a:r>
              <a:rPr lang="en-GB" sz="1200" dirty="0"/>
              <a:t>. This means the more you are prepared to pay, the better you are covered in a emergency</a:t>
            </a:r>
            <a:r>
              <a:rPr lang="en-GB" sz="1200" dirty="0" smtClean="0"/>
              <a:t>.</a:t>
            </a:r>
            <a:endParaRPr lang="en-GB" sz="1200" dirty="0"/>
          </a:p>
          <a:p>
            <a:r>
              <a:rPr lang="en-GB" sz="1200" dirty="0"/>
              <a:t>In this respect, the goals of PHI are to make a profit. </a:t>
            </a:r>
            <a:endParaRPr lang="en-GB" sz="1200" dirty="0" smtClean="0"/>
          </a:p>
          <a:p>
            <a:r>
              <a:rPr lang="en-GB" sz="1200" dirty="0" smtClean="0"/>
              <a:t>Increase of contribution is possible</a:t>
            </a:r>
            <a:endParaRPr lang="en-GB" sz="1200" dirty="0"/>
          </a:p>
          <a:p>
            <a:pPr marL="0" indent="0">
              <a:spcAft>
                <a:spcPts val="200"/>
              </a:spcAft>
              <a:buFont typeface="Wingdings" panose="05000000000000000000" pitchFamily="2" charset="2"/>
              <a:buNone/>
            </a:pPr>
            <a:endParaRPr lang="de-DE" sz="1100" dirty="0">
              <a:ea typeface="ＭＳ Ｐゴシック" pitchFamily="34" charset="-128"/>
            </a:endParaRPr>
          </a:p>
        </p:txBody>
      </p:sp>
      <p:sp>
        <p:nvSpPr>
          <p:cNvPr id="2" name="Fußzeilenplatzhalter 1"/>
          <p:cNvSpPr>
            <a:spLocks noGrp="1"/>
          </p:cNvSpPr>
          <p:nvPr>
            <p:ph type="ftr" sz="quarter" idx="11"/>
          </p:nvPr>
        </p:nvSpPr>
        <p:spPr/>
        <p:txBody>
          <a:bodyPr/>
          <a:lstStyle/>
          <a:p>
            <a:r>
              <a:rPr lang="en-US" smtClean="0"/>
              <a:t>Welcome to Germany – good things to know, OrgE, Datum</a:t>
            </a:r>
            <a:endParaRPr lang="de-DE" dirty="0"/>
          </a:p>
        </p:txBody>
      </p:sp>
      <p:sp>
        <p:nvSpPr>
          <p:cNvPr id="4" name="Titel 3"/>
          <p:cNvSpPr>
            <a:spLocks noGrp="1"/>
          </p:cNvSpPr>
          <p:nvPr>
            <p:ph type="title"/>
          </p:nvPr>
        </p:nvSpPr>
        <p:spPr>
          <a:xfrm>
            <a:off x="503237" y="375606"/>
            <a:ext cx="7345362" cy="741710"/>
          </a:xfrm>
        </p:spPr>
        <p:txBody>
          <a:bodyPr/>
          <a:lstStyle/>
          <a:p>
            <a:r>
              <a:rPr lang="de-DE" dirty="0" smtClean="0"/>
              <a:t>Gesetzliche und private Krankenversicherung in Deutschland</a:t>
            </a:r>
            <a:br>
              <a:rPr lang="de-DE" dirty="0" smtClean="0"/>
            </a:br>
            <a:r>
              <a:rPr lang="de-DE" b="0" dirty="0" err="1" smtClean="0"/>
              <a:t>Social</a:t>
            </a:r>
            <a:r>
              <a:rPr lang="de-DE" b="0" dirty="0" smtClean="0"/>
              <a:t> </a:t>
            </a:r>
            <a:r>
              <a:rPr lang="de-DE" b="0" dirty="0" err="1" smtClean="0"/>
              <a:t>and</a:t>
            </a:r>
            <a:r>
              <a:rPr lang="de-DE" b="0" dirty="0" smtClean="0"/>
              <a:t> private </a:t>
            </a:r>
            <a:r>
              <a:rPr lang="de-DE" b="0" dirty="0" err="1" smtClean="0"/>
              <a:t>health</a:t>
            </a:r>
            <a:r>
              <a:rPr lang="de-DE" b="0" dirty="0" smtClean="0"/>
              <a:t> care </a:t>
            </a:r>
            <a:r>
              <a:rPr lang="de-DE" b="0" dirty="0" err="1" smtClean="0"/>
              <a:t>system</a:t>
            </a:r>
            <a:endParaRPr lang="de-DE" dirty="0"/>
          </a:p>
        </p:txBody>
      </p:sp>
      <p:sp>
        <p:nvSpPr>
          <p:cNvPr id="8" name="Textplatzhalter 7"/>
          <p:cNvSpPr>
            <a:spLocks noGrp="1"/>
          </p:cNvSpPr>
          <p:nvPr>
            <p:ph type="body" sz="quarter" idx="17"/>
          </p:nvPr>
        </p:nvSpPr>
        <p:spPr>
          <a:xfrm>
            <a:off x="503237" y="1295400"/>
            <a:ext cx="3994570" cy="344417"/>
          </a:xfrm>
        </p:spPr>
        <p:txBody>
          <a:bodyPr/>
          <a:lstStyle/>
          <a:p>
            <a:r>
              <a:rPr lang="de-DE" dirty="0" smtClean="0"/>
              <a:t>Private Krankenversicherung (PKV)</a:t>
            </a:r>
            <a:endParaRPr lang="de-DE" dirty="0"/>
          </a:p>
        </p:txBody>
      </p:sp>
      <p:sp>
        <p:nvSpPr>
          <p:cNvPr id="9" name="Textplatzhalter 8"/>
          <p:cNvSpPr>
            <a:spLocks noGrp="1"/>
          </p:cNvSpPr>
          <p:nvPr>
            <p:ph type="body" sz="quarter" idx="18"/>
          </p:nvPr>
        </p:nvSpPr>
        <p:spPr/>
        <p:txBody>
          <a:bodyPr/>
          <a:lstStyle/>
          <a:p>
            <a:r>
              <a:rPr lang="de-DE" dirty="0" smtClean="0"/>
              <a:t>Private </a:t>
            </a:r>
            <a:r>
              <a:rPr lang="de-DE" dirty="0" err="1" smtClean="0"/>
              <a:t>Health</a:t>
            </a:r>
            <a:r>
              <a:rPr lang="de-DE" dirty="0" smtClean="0"/>
              <a:t> Insurance (PHI)</a:t>
            </a:r>
            <a:endParaRPr lang="de-DE" dirty="0"/>
          </a:p>
        </p:txBody>
      </p:sp>
    </p:spTree>
    <p:extLst>
      <p:ext uri="{BB962C8B-B14F-4D97-AF65-F5344CB8AC3E}">
        <p14:creationId xmlns:p14="http://schemas.microsoft.com/office/powerpoint/2010/main" val="1993491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Welcome to Germany – good things to know, OrgE, Datum</a:t>
            </a:r>
            <a:endParaRPr lang="de-DE" dirty="0"/>
          </a:p>
        </p:txBody>
      </p:sp>
      <p:sp>
        <p:nvSpPr>
          <p:cNvPr id="3" name="Textplatzhalter 2"/>
          <p:cNvSpPr>
            <a:spLocks noGrp="1"/>
          </p:cNvSpPr>
          <p:nvPr>
            <p:ph sz="quarter" idx="13"/>
          </p:nvPr>
        </p:nvSpPr>
        <p:spPr>
          <a:xfrm>
            <a:off x="530964" y="1187288"/>
            <a:ext cx="5400910" cy="3457575"/>
          </a:xfrm>
        </p:spPr>
        <p:txBody>
          <a:bodyPr/>
          <a:lstStyle/>
          <a:p>
            <a:r>
              <a:rPr lang="de-DE" sz="1200" dirty="0"/>
              <a:t>Medizinische </a:t>
            </a:r>
            <a:r>
              <a:rPr lang="de-DE" sz="1200" dirty="0" smtClean="0"/>
              <a:t>Behandlungen</a:t>
            </a:r>
            <a:endParaRPr lang="de-DE" sz="1200" dirty="0"/>
          </a:p>
          <a:p>
            <a:r>
              <a:rPr lang="de-DE" sz="1200" dirty="0"/>
              <a:t>Zahnärztliche </a:t>
            </a:r>
            <a:r>
              <a:rPr lang="de-DE" sz="1200" dirty="0" smtClean="0"/>
              <a:t>Behandlungen</a:t>
            </a:r>
            <a:endParaRPr lang="de-DE" sz="1200" dirty="0"/>
          </a:p>
          <a:p>
            <a:r>
              <a:rPr lang="de-DE" sz="1200" dirty="0"/>
              <a:t>Behandlung und Aufenthalt im </a:t>
            </a:r>
            <a:r>
              <a:rPr lang="de-DE" sz="1200" dirty="0" smtClean="0"/>
              <a:t>Krankenhaus</a:t>
            </a:r>
            <a:endParaRPr lang="de-DE" sz="1200" dirty="0"/>
          </a:p>
          <a:p>
            <a:r>
              <a:rPr lang="de-DE" sz="1200" dirty="0"/>
              <a:t>Arzneimittel, Hilfsmittel </a:t>
            </a:r>
            <a:r>
              <a:rPr lang="de-DE" sz="1200" dirty="0" smtClean="0"/>
              <a:t>(Gehhilfen, Einlagen..)und Heilmittel (Massagen, Krankengymnastik..)</a:t>
            </a:r>
            <a:endParaRPr lang="de-DE" sz="1200" dirty="0"/>
          </a:p>
          <a:p>
            <a:r>
              <a:rPr lang="de-DE" sz="1200" dirty="0"/>
              <a:t>Wichtige Vorsorgeuntersuchungen und Präventionskurse</a:t>
            </a:r>
          </a:p>
          <a:p>
            <a:r>
              <a:rPr lang="de-DE" sz="1200" dirty="0"/>
              <a:t>Und vieles mehr </a:t>
            </a:r>
            <a:r>
              <a:rPr lang="de-DE" sz="1200" dirty="0" smtClean="0"/>
              <a:t>…</a:t>
            </a:r>
          </a:p>
          <a:p>
            <a:pPr marL="0" indent="0">
              <a:buNone/>
            </a:pPr>
            <a:endParaRPr lang="de-DE" sz="1200" dirty="0"/>
          </a:p>
          <a:p>
            <a:r>
              <a:rPr lang="en-GB" sz="1200" dirty="0"/>
              <a:t>Medical treatment</a:t>
            </a:r>
          </a:p>
          <a:p>
            <a:r>
              <a:rPr lang="en-GB" sz="1200" dirty="0"/>
              <a:t>Dental treatment</a:t>
            </a:r>
          </a:p>
          <a:p>
            <a:r>
              <a:rPr lang="en-GB" sz="1200" dirty="0"/>
              <a:t>Treatment in hospital and </a:t>
            </a:r>
            <a:r>
              <a:rPr lang="en-GB" sz="1200" dirty="0" smtClean="0"/>
              <a:t>hospitalisation</a:t>
            </a:r>
            <a:endParaRPr lang="en-GB" sz="1200" dirty="0"/>
          </a:p>
          <a:p>
            <a:r>
              <a:rPr lang="en-GB" sz="1200" dirty="0"/>
              <a:t>Medicines, medical </a:t>
            </a:r>
            <a:r>
              <a:rPr lang="en-GB" sz="1200" dirty="0" smtClean="0"/>
              <a:t>equipment (inserts, hearing aid..), </a:t>
            </a:r>
            <a:r>
              <a:rPr lang="en-GB" sz="1200" dirty="0"/>
              <a:t>and other </a:t>
            </a:r>
            <a:r>
              <a:rPr lang="en-GB" sz="1200" dirty="0" smtClean="0"/>
              <a:t>remedies (massages, Physiotherapy..)</a:t>
            </a:r>
            <a:endParaRPr lang="en-GB" sz="1200" dirty="0"/>
          </a:p>
          <a:p>
            <a:r>
              <a:rPr lang="en-GB" sz="1200" dirty="0"/>
              <a:t>Important medical check-ups &amp; courses in preventive care</a:t>
            </a:r>
          </a:p>
          <a:p>
            <a:r>
              <a:rPr lang="en-GB" sz="1200" dirty="0"/>
              <a:t>and much more… </a:t>
            </a:r>
          </a:p>
          <a:p>
            <a:endParaRPr lang="de-DE" dirty="0"/>
          </a:p>
          <a:p>
            <a:endParaRPr lang="de-DE" dirty="0"/>
          </a:p>
          <a:p>
            <a:endParaRPr lang="de-DE" dirty="0"/>
          </a:p>
          <a:p>
            <a:endParaRPr lang="de-DE" dirty="0"/>
          </a:p>
        </p:txBody>
      </p:sp>
      <p:sp>
        <p:nvSpPr>
          <p:cNvPr id="2" name="Titel 1"/>
          <p:cNvSpPr>
            <a:spLocks noGrp="1"/>
          </p:cNvSpPr>
          <p:nvPr>
            <p:ph type="title"/>
          </p:nvPr>
        </p:nvSpPr>
        <p:spPr>
          <a:xfrm>
            <a:off x="475512" y="267494"/>
            <a:ext cx="7345362" cy="741710"/>
          </a:xfrm>
        </p:spPr>
        <p:txBody>
          <a:bodyPr/>
          <a:lstStyle/>
          <a:p>
            <a:r>
              <a:rPr lang="de-DE" sz="1800" dirty="0" smtClean="0"/>
              <a:t>Das übernimmt die gesetzliche Krankenversicherung</a:t>
            </a:r>
            <a:r>
              <a:rPr lang="de-DE" sz="1800" dirty="0"/>
              <a:t/>
            </a:r>
            <a:br>
              <a:rPr lang="de-DE" sz="1800" dirty="0"/>
            </a:br>
            <a:r>
              <a:rPr lang="de-DE" sz="1800" b="0" dirty="0" smtClean="0"/>
              <a:t>The </a:t>
            </a:r>
            <a:r>
              <a:rPr lang="de-DE" sz="1800" b="0" dirty="0" err="1" smtClean="0"/>
              <a:t>benefits</a:t>
            </a:r>
            <a:r>
              <a:rPr lang="de-DE" sz="1800" b="0" dirty="0" smtClean="0"/>
              <a:t> </a:t>
            </a:r>
            <a:r>
              <a:rPr lang="de-DE" sz="1800" b="0" dirty="0" err="1" smtClean="0"/>
              <a:t>of</a:t>
            </a:r>
            <a:r>
              <a:rPr lang="de-DE" sz="1800" b="0" dirty="0" smtClean="0"/>
              <a:t> </a:t>
            </a:r>
            <a:r>
              <a:rPr lang="de-DE" sz="1800" b="0" dirty="0" err="1" smtClean="0"/>
              <a:t>social</a:t>
            </a:r>
            <a:r>
              <a:rPr lang="de-DE" sz="1800" b="0" dirty="0" smtClean="0"/>
              <a:t> </a:t>
            </a:r>
            <a:r>
              <a:rPr lang="de-DE" sz="1800" b="0" dirty="0" err="1" smtClean="0"/>
              <a:t>health</a:t>
            </a:r>
            <a:r>
              <a:rPr lang="de-DE" sz="1800" b="0" dirty="0" smtClean="0"/>
              <a:t> </a:t>
            </a:r>
            <a:r>
              <a:rPr lang="de-DE" sz="1800" b="0" dirty="0" err="1" smtClean="0"/>
              <a:t>insurance</a:t>
            </a:r>
            <a:endParaRPr lang="de-DE" sz="1800" b="0" dirty="0"/>
          </a:p>
        </p:txBody>
      </p:sp>
      <p:pic>
        <p:nvPicPr>
          <p:cNvPr id="6" name="Bildplatzhalter 5" descr="639627574.jpg"/>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30639" r="11057"/>
          <a:stretch/>
        </p:blipFill>
        <p:spPr/>
      </p:pic>
    </p:spTree>
    <p:extLst>
      <p:ext uri="{BB962C8B-B14F-4D97-AF65-F5344CB8AC3E}">
        <p14:creationId xmlns:p14="http://schemas.microsoft.com/office/powerpoint/2010/main" val="1398245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sz="quarter" idx="13"/>
          </p:nvPr>
        </p:nvSpPr>
        <p:spPr>
          <a:xfrm>
            <a:off x="516936" y="1001290"/>
            <a:ext cx="4321175" cy="3457575"/>
          </a:xfrm>
        </p:spPr>
        <p:txBody>
          <a:bodyPr/>
          <a:lstStyle/>
          <a:p>
            <a:r>
              <a:rPr lang="de-DE" sz="1200" dirty="0"/>
              <a:t>Jedes Mitglied einer gesetzlichen Krankenkasse erhält eine elektronische Gesundheitskarte.</a:t>
            </a:r>
          </a:p>
          <a:p>
            <a:r>
              <a:rPr lang="de-DE" sz="1200" dirty="0"/>
              <a:t>Mithilfe </a:t>
            </a:r>
            <a:r>
              <a:rPr lang="de-DE" sz="1200" dirty="0" smtClean="0"/>
              <a:t>des </a:t>
            </a:r>
            <a:r>
              <a:rPr lang="de-DE" sz="1200" dirty="0"/>
              <a:t>Passfotos ist diese eindeutig ihrem Besitzer zuordenbar und sollte möglichst immer mitgeführt werden.</a:t>
            </a:r>
          </a:p>
          <a:p>
            <a:r>
              <a:rPr lang="de-DE" sz="1200" dirty="0"/>
              <a:t>Sie benötigen die Gesundheitskarte bei jedem Arztbesuch oder Krankenhausaufenthalt.</a:t>
            </a:r>
          </a:p>
          <a:p>
            <a:r>
              <a:rPr lang="de-DE" sz="1200" b="1" dirty="0"/>
              <a:t>Die Leistungen werden dabei immer direkt über die Karte abgerechnet.</a:t>
            </a:r>
            <a:r>
              <a:rPr lang="de-DE" b="1" dirty="0"/>
              <a:t/>
            </a:r>
            <a:br>
              <a:rPr lang="de-DE" b="1" dirty="0"/>
            </a:br>
            <a:endParaRPr lang="de-DE" b="1" dirty="0" smtClean="0"/>
          </a:p>
          <a:p>
            <a:r>
              <a:rPr lang="en-GB" sz="1200" dirty="0"/>
              <a:t>The electronic health card is issued to every member of a social health insurance fund. </a:t>
            </a:r>
          </a:p>
          <a:p>
            <a:r>
              <a:rPr lang="en-GB" sz="1200" dirty="0"/>
              <a:t>A passport photo clearly identifies the </a:t>
            </a:r>
            <a:r>
              <a:rPr lang="en-GB" sz="1200" dirty="0" err="1"/>
              <a:t>insuree</a:t>
            </a:r>
            <a:r>
              <a:rPr lang="en-GB" sz="1200" dirty="0"/>
              <a:t>. The card should always be carried.</a:t>
            </a:r>
          </a:p>
          <a:p>
            <a:r>
              <a:rPr lang="en-GB" sz="1200" dirty="0"/>
              <a:t>The health card is needed whenever you see a doctor or go to the hospital. </a:t>
            </a:r>
          </a:p>
          <a:p>
            <a:r>
              <a:rPr lang="en-GB" sz="1200" b="1" dirty="0"/>
              <a:t>The fees are directly settled via the card.</a:t>
            </a:r>
          </a:p>
          <a:p>
            <a:endParaRPr lang="de-DE" sz="1200" dirty="0"/>
          </a:p>
        </p:txBody>
      </p:sp>
      <p:sp>
        <p:nvSpPr>
          <p:cNvPr id="2" name="Titel 1"/>
          <p:cNvSpPr>
            <a:spLocks noGrp="1"/>
          </p:cNvSpPr>
          <p:nvPr>
            <p:ph type="title"/>
          </p:nvPr>
        </p:nvSpPr>
        <p:spPr>
          <a:xfrm>
            <a:off x="503238" y="98960"/>
            <a:ext cx="7345362" cy="741710"/>
          </a:xfrm>
        </p:spPr>
        <p:txBody>
          <a:bodyPr/>
          <a:lstStyle/>
          <a:p>
            <a:r>
              <a:rPr lang="de-DE" sz="1800" dirty="0" smtClean="0"/>
              <a:t>Die Gesundheitskarte</a:t>
            </a:r>
            <a:r>
              <a:rPr lang="de-DE" sz="1800" dirty="0"/>
              <a:t/>
            </a:r>
            <a:br>
              <a:rPr lang="de-DE" sz="1800" dirty="0"/>
            </a:br>
            <a:r>
              <a:rPr lang="de-DE" sz="1800" b="0" dirty="0" smtClean="0"/>
              <a:t>The </a:t>
            </a:r>
            <a:r>
              <a:rPr lang="de-DE" sz="1800" b="0" dirty="0" err="1" smtClean="0"/>
              <a:t>health</a:t>
            </a:r>
            <a:r>
              <a:rPr lang="de-DE" sz="1800" b="0" dirty="0" smtClean="0"/>
              <a:t> </a:t>
            </a:r>
            <a:r>
              <a:rPr lang="de-DE" sz="1800" b="0" dirty="0" err="1" smtClean="0"/>
              <a:t>card</a:t>
            </a:r>
            <a:endParaRPr lang="de-DE" sz="1800" b="0" dirty="0"/>
          </a:p>
        </p:txBody>
      </p:sp>
      <p:sp>
        <p:nvSpPr>
          <p:cNvPr id="10" name="Textplatzhalter 3"/>
          <p:cNvSpPr txBox="1">
            <a:spLocks/>
          </p:cNvSpPr>
          <p:nvPr/>
        </p:nvSpPr>
        <p:spPr>
          <a:xfrm>
            <a:off x="4463988" y="3868108"/>
            <a:ext cx="3186355" cy="1673972"/>
          </a:xfrm>
          <a:prstGeom prst="rect">
            <a:avLst/>
          </a:prstGeom>
        </p:spPr>
        <p:txBody>
          <a:bodyPr/>
          <a:lstStyle>
            <a:lvl1pPr marL="179388" indent="-179388" algn="l" defTabSz="914400" rtl="0" eaLnBrk="1" latinLnBrk="0" hangingPunct="1">
              <a:lnSpc>
                <a:spcPct val="120000"/>
              </a:lnSpc>
              <a:spcBef>
                <a:spcPts val="0"/>
              </a:spcBef>
              <a:buClr>
                <a:schemeClr val="accent1"/>
              </a:buClr>
              <a:buFont typeface="Arial Black" pitchFamily="34" charset="0"/>
              <a:buChar char="›"/>
              <a:defRPr sz="1800" kern="1200">
                <a:solidFill>
                  <a:schemeClr val="tx1"/>
                </a:solidFill>
                <a:latin typeface="+mn-lt"/>
                <a:ea typeface="+mn-ea"/>
                <a:cs typeface="+mn-cs"/>
              </a:defRPr>
            </a:lvl1pPr>
            <a:lvl2pPr marL="360363" indent="-180975" algn="l" defTabSz="914400" rtl="0" eaLnBrk="1" latinLnBrk="0" hangingPunct="1">
              <a:lnSpc>
                <a:spcPct val="120000"/>
              </a:lnSpc>
              <a:spcBef>
                <a:spcPts val="0"/>
              </a:spcBef>
              <a:buClr>
                <a:schemeClr val="accent1"/>
              </a:buClr>
              <a:buFont typeface="Arial Black" pitchFamily="34" charset="0"/>
              <a:buChar char="›"/>
              <a:defRPr sz="1800" kern="1200">
                <a:solidFill>
                  <a:schemeClr val="tx1"/>
                </a:solidFill>
                <a:latin typeface="+mn-lt"/>
                <a:ea typeface="+mn-ea"/>
                <a:cs typeface="+mn-cs"/>
              </a:defRPr>
            </a:lvl2pPr>
            <a:lvl3pPr marL="539750" indent="-179388" algn="l" defTabSz="914400" rtl="0" eaLnBrk="1" latinLnBrk="0" hangingPunct="1">
              <a:lnSpc>
                <a:spcPct val="120000"/>
              </a:lnSpc>
              <a:spcBef>
                <a:spcPts val="0"/>
              </a:spcBef>
              <a:buClr>
                <a:schemeClr val="accent1"/>
              </a:buClr>
              <a:buFont typeface="Arial Black" pitchFamily="34" charset="0"/>
              <a:buChar char="›"/>
              <a:defRPr sz="1800" kern="1200">
                <a:solidFill>
                  <a:schemeClr val="tx1"/>
                </a:solidFill>
                <a:latin typeface="+mn-lt"/>
                <a:ea typeface="+mn-ea"/>
                <a:cs typeface="+mn-cs"/>
              </a:defRPr>
            </a:lvl3pPr>
            <a:lvl4pPr marL="720725" indent="-180975" algn="l" defTabSz="914400" rtl="0" eaLnBrk="1" latinLnBrk="0" hangingPunct="1">
              <a:lnSpc>
                <a:spcPct val="120000"/>
              </a:lnSpc>
              <a:spcBef>
                <a:spcPts val="0"/>
              </a:spcBef>
              <a:buClr>
                <a:schemeClr val="accent1"/>
              </a:buClr>
              <a:buFont typeface="Arial Black" pitchFamily="34" charset="0"/>
              <a:buChar char="›"/>
              <a:defRPr sz="1800" kern="1200">
                <a:solidFill>
                  <a:schemeClr val="tx1"/>
                </a:solidFill>
                <a:latin typeface="+mn-lt"/>
                <a:ea typeface="+mn-ea"/>
                <a:cs typeface="+mn-cs"/>
              </a:defRPr>
            </a:lvl4pPr>
            <a:lvl5pPr marL="900113" indent="-179388" algn="l" defTabSz="914400" rtl="0" eaLnBrk="1" latinLnBrk="0" hangingPunct="1">
              <a:lnSpc>
                <a:spcPct val="120000"/>
              </a:lnSpc>
              <a:spcBef>
                <a:spcPts val="0"/>
              </a:spcBef>
              <a:buClr>
                <a:schemeClr val="accent1"/>
              </a:buClr>
              <a:buFont typeface="Arial Black"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1200" dirty="0">
              <a:solidFill>
                <a:srgbClr val="002060"/>
              </a:solidFill>
            </a:endParaRPr>
          </a:p>
          <a:p>
            <a:endParaRPr lang="de-DE" sz="1200" dirty="0"/>
          </a:p>
        </p:txBody>
      </p:sp>
      <p:sp>
        <p:nvSpPr>
          <p:cNvPr id="6" name="Fußzeilenplatzhalter 5"/>
          <p:cNvSpPr>
            <a:spLocks noGrp="1"/>
          </p:cNvSpPr>
          <p:nvPr>
            <p:ph type="ftr" sz="quarter" idx="11"/>
          </p:nvPr>
        </p:nvSpPr>
        <p:spPr/>
        <p:txBody>
          <a:bodyPr/>
          <a:lstStyle/>
          <a:p>
            <a:r>
              <a:rPr lang="en-US"/>
              <a:t>Welcome to Germany – good things to know, OrgE, Datum</a:t>
            </a:r>
            <a:endParaRPr lang="de-DE" dirty="0"/>
          </a:p>
        </p:txBody>
      </p:sp>
      <p:pic>
        <p:nvPicPr>
          <p:cNvPr id="8" name="Bildplatzhalter 5"/>
          <p:cNvPicPr>
            <a:picLocks noChangeAspect="1"/>
          </p:cNvPicPr>
          <p:nvPr/>
        </p:nvPicPr>
        <p:blipFill>
          <a:blip r:embed="rId3" cstate="print">
            <a:extLst>
              <a:ext uri="{28A0092B-C50C-407E-A947-70E740481C1C}">
                <a14:useLocalDpi xmlns:a14="http://schemas.microsoft.com/office/drawing/2010/main" val="0"/>
              </a:ext>
            </a:extLst>
          </a:blip>
          <a:srcRect t="2014" b="2014"/>
          <a:stretch>
            <a:fillRect/>
          </a:stretch>
        </p:blipFill>
        <p:spPr>
          <a:xfrm>
            <a:off x="6157851" y="913718"/>
            <a:ext cx="2627312" cy="37798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7660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p:cNvSpPr txBox="1">
            <a:spLocks noGrp="1"/>
          </p:cNvSpPr>
          <p:nvPr>
            <p:ph sz="quarter" idx="13"/>
          </p:nvPr>
        </p:nvSpPr>
        <p:spPr>
          <a:prstGeom prst="rect">
            <a:avLst/>
          </a:prstGeom>
          <a:solidFill>
            <a:srgbClr val="EEEBE5"/>
          </a:solidFill>
        </p:spPr>
        <p:txBody>
          <a:bodyPr vert="horz" lIns="90000" tIns="46800" rIns="90000" bIns="46800" rtlCol="0" anchor="ctr" anchorCtr="0">
            <a:noAutofit/>
          </a:bodyPr>
          <a:lstStyle>
            <a:lvl1pPr marL="179388"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1pPr>
            <a:lvl2pPr marL="360363"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2pPr>
            <a:lvl3pPr marL="539750"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3pPr>
            <a:lvl4pPr marL="720725"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4pPr>
            <a:lvl5pPr marL="900113"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00"/>
              </a:spcAft>
              <a:buFont typeface="Wingdings" panose="05000000000000000000" pitchFamily="2" charset="2"/>
              <a:buNone/>
            </a:pPr>
            <a:r>
              <a:rPr lang="de-DE" sz="1200" b="1" dirty="0" smtClean="0">
                <a:ea typeface="ＭＳ Ｐゴシック" pitchFamily="34" charset="-128"/>
              </a:rPr>
              <a:t>Für einige wenige Leistungen müssen gesetzliche Zuzahlungen gezahlt werden, das sind beispielsweise:</a:t>
            </a:r>
          </a:p>
          <a:p>
            <a:pPr marL="0" indent="0">
              <a:spcAft>
                <a:spcPts val="200"/>
              </a:spcAft>
              <a:buFont typeface="Wingdings" panose="05000000000000000000" pitchFamily="2" charset="2"/>
              <a:buNone/>
            </a:pPr>
            <a:endParaRPr lang="de-DE" sz="1200" b="1" dirty="0">
              <a:ea typeface="ＭＳ Ｐゴシック" pitchFamily="34" charset="-128"/>
            </a:endParaRPr>
          </a:p>
          <a:p>
            <a:pPr>
              <a:spcAft>
                <a:spcPts val="200"/>
              </a:spcAft>
            </a:pPr>
            <a:r>
              <a:rPr lang="de-DE" sz="1200" dirty="0" smtClean="0"/>
              <a:t>Arzneimittel (fünf bis zehn Euro)</a:t>
            </a:r>
          </a:p>
          <a:p>
            <a:pPr marL="0" indent="0">
              <a:spcAft>
                <a:spcPts val="200"/>
              </a:spcAft>
              <a:buNone/>
            </a:pPr>
            <a:endParaRPr lang="de-DE" sz="1200" dirty="0" smtClean="0"/>
          </a:p>
          <a:p>
            <a:pPr>
              <a:spcAft>
                <a:spcPts val="200"/>
              </a:spcAft>
            </a:pPr>
            <a:r>
              <a:rPr lang="de-DE" sz="1200" dirty="0" smtClean="0">
                <a:ea typeface="ＭＳ Ｐゴシック" pitchFamily="34" charset="-128"/>
              </a:rPr>
              <a:t>Krankenhausaufenthalten (zehn Euro pro Tag - maximal 28 Tage</a:t>
            </a:r>
            <a:endParaRPr lang="de-DE" sz="1200" dirty="0">
              <a:ea typeface="ＭＳ Ｐゴシック" pitchFamily="34" charset="-128"/>
            </a:endParaRPr>
          </a:p>
          <a:p>
            <a:pPr marL="0" indent="0">
              <a:spcAft>
                <a:spcPts val="200"/>
              </a:spcAft>
              <a:buFont typeface="Wingdings" panose="05000000000000000000" pitchFamily="2" charset="2"/>
              <a:buNone/>
            </a:pPr>
            <a:endParaRPr lang="de-DE" sz="1100" dirty="0">
              <a:ea typeface="ＭＳ Ｐゴシック" pitchFamily="34" charset="-128"/>
            </a:endParaRPr>
          </a:p>
        </p:txBody>
      </p:sp>
      <p:sp>
        <p:nvSpPr>
          <p:cNvPr id="2" name="Fußzeilenplatzhalter 1"/>
          <p:cNvSpPr>
            <a:spLocks noGrp="1"/>
          </p:cNvSpPr>
          <p:nvPr>
            <p:ph type="ftr" sz="quarter" idx="11"/>
          </p:nvPr>
        </p:nvSpPr>
        <p:spPr/>
        <p:txBody>
          <a:bodyPr/>
          <a:lstStyle/>
          <a:p>
            <a:r>
              <a:rPr lang="en-US" smtClean="0"/>
              <a:t>Welcome to Germany – good things to know, OrgE, Datum</a:t>
            </a:r>
            <a:endParaRPr lang="de-DE" dirty="0"/>
          </a:p>
        </p:txBody>
      </p:sp>
      <p:sp>
        <p:nvSpPr>
          <p:cNvPr id="4" name="Titel 3"/>
          <p:cNvSpPr>
            <a:spLocks noGrp="1"/>
          </p:cNvSpPr>
          <p:nvPr>
            <p:ph type="title"/>
          </p:nvPr>
        </p:nvSpPr>
        <p:spPr>
          <a:xfrm>
            <a:off x="503237" y="406033"/>
            <a:ext cx="7345362" cy="741710"/>
          </a:xfrm>
        </p:spPr>
        <p:txBody>
          <a:bodyPr/>
          <a:lstStyle/>
          <a:p>
            <a:r>
              <a:rPr lang="de-DE" dirty="0" smtClean="0"/>
              <a:t>Die Gesundheitskarte</a:t>
            </a:r>
            <a:br>
              <a:rPr lang="de-DE" dirty="0" smtClean="0"/>
            </a:br>
            <a:r>
              <a:rPr lang="de-DE" b="0" dirty="0" smtClean="0"/>
              <a:t>The </a:t>
            </a:r>
            <a:r>
              <a:rPr lang="de-DE" b="0" dirty="0" err="1" smtClean="0"/>
              <a:t>health</a:t>
            </a:r>
            <a:r>
              <a:rPr lang="de-DE" b="0" dirty="0" smtClean="0"/>
              <a:t> </a:t>
            </a:r>
            <a:r>
              <a:rPr lang="de-DE" b="0" dirty="0" err="1" smtClean="0"/>
              <a:t>card</a:t>
            </a:r>
            <a:endParaRPr lang="de-DE" dirty="0"/>
          </a:p>
        </p:txBody>
      </p:sp>
      <p:sp>
        <p:nvSpPr>
          <p:cNvPr id="7" name="Textplatzhalter 2"/>
          <p:cNvSpPr txBox="1">
            <a:spLocks noGrp="1"/>
          </p:cNvSpPr>
          <p:nvPr>
            <p:ph sz="quarter" idx="15"/>
          </p:nvPr>
        </p:nvSpPr>
        <p:spPr>
          <a:prstGeom prst="rect">
            <a:avLst/>
          </a:prstGeom>
          <a:solidFill>
            <a:srgbClr val="EEEBE5"/>
          </a:solidFill>
        </p:spPr>
        <p:txBody>
          <a:bodyPr vert="horz" lIns="90000" tIns="46800" rIns="90000" bIns="46800" rtlCol="0" anchor="ctr" anchorCtr="0">
            <a:noAutofit/>
          </a:bodyPr>
          <a:lstStyle>
            <a:lvl1pPr marL="179388"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1pPr>
            <a:lvl2pPr marL="360363"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2pPr>
            <a:lvl3pPr marL="539750"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3pPr>
            <a:lvl4pPr marL="720725" indent="-180975"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4pPr>
            <a:lvl5pPr marL="900113" indent="-179388" algn="l" defTabSz="914400" rtl="0" eaLnBrk="1" latinLnBrk="0" hangingPunct="1">
              <a:lnSpc>
                <a:spcPct val="100000"/>
              </a:lnSpc>
              <a:spcBef>
                <a:spcPts val="0"/>
              </a:spcBef>
              <a:spcAft>
                <a:spcPts val="600"/>
              </a:spcAft>
              <a:buClr>
                <a:srgbClr val="00A0E3"/>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b="1" dirty="0" smtClean="0">
              <a:solidFill>
                <a:schemeClr val="accent1"/>
              </a:solidFill>
              <a:ea typeface="ＭＳ Ｐゴシック" pitchFamily="34" charset="-128"/>
            </a:endParaRPr>
          </a:p>
          <a:p>
            <a:pPr marL="0" indent="0">
              <a:buNone/>
            </a:pPr>
            <a:r>
              <a:rPr lang="en-GB" sz="1200" b="1" dirty="0" smtClean="0">
                <a:ea typeface="ＭＳ Ｐゴシック" pitchFamily="34" charset="-128"/>
              </a:rPr>
              <a:t>A federally mandated co-payment is required for a few services, such as:</a:t>
            </a:r>
          </a:p>
          <a:p>
            <a:pPr marL="0" indent="0">
              <a:buNone/>
            </a:pPr>
            <a:endParaRPr lang="en-GB" sz="1200" b="1" dirty="0">
              <a:ea typeface="ＭＳ Ｐゴシック" pitchFamily="34" charset="-128"/>
            </a:endParaRPr>
          </a:p>
          <a:p>
            <a:r>
              <a:rPr lang="en-GB" sz="1200" dirty="0" smtClean="0"/>
              <a:t>Medicines (five to ten Euros)</a:t>
            </a:r>
          </a:p>
          <a:p>
            <a:pPr marL="0" indent="0">
              <a:buNone/>
            </a:pPr>
            <a:endParaRPr lang="en-GB" sz="1200" dirty="0" smtClean="0"/>
          </a:p>
          <a:p>
            <a:r>
              <a:rPr lang="en-GB" sz="1200" dirty="0" smtClean="0"/>
              <a:t>Hospitalisation (ten Euros per day for a maximum of 28 days)</a:t>
            </a:r>
            <a:endParaRPr lang="en-GB" sz="1200" dirty="0"/>
          </a:p>
          <a:p>
            <a:pPr marL="0" indent="0">
              <a:spcAft>
                <a:spcPts val="200"/>
              </a:spcAft>
              <a:buFont typeface="Wingdings" panose="05000000000000000000" pitchFamily="2" charset="2"/>
              <a:buNone/>
            </a:pPr>
            <a:endParaRPr lang="de-DE" sz="1100" dirty="0">
              <a:ea typeface="ＭＳ Ｐゴシック" pitchFamily="34" charset="-128"/>
            </a:endParaRPr>
          </a:p>
        </p:txBody>
      </p:sp>
    </p:spTree>
    <p:extLst>
      <p:ext uri="{BB962C8B-B14F-4D97-AF65-F5344CB8AC3E}">
        <p14:creationId xmlns:p14="http://schemas.microsoft.com/office/powerpoint/2010/main" val="1213722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K">
  <a:themeElements>
    <a:clrScheme name="TK-Designfarben">
      <a:dk1>
        <a:srgbClr val="454543"/>
      </a:dk1>
      <a:lt1>
        <a:sysClr val="window" lastClr="FFFFFF"/>
      </a:lt1>
      <a:dk2>
        <a:srgbClr val="8F837B"/>
      </a:dk2>
      <a:lt2>
        <a:srgbClr val="C3BDB4"/>
      </a:lt2>
      <a:accent1>
        <a:srgbClr val="008AA6"/>
      </a:accent1>
      <a:accent2>
        <a:srgbClr val="823F91"/>
      </a:accent2>
      <a:accent3>
        <a:srgbClr val="003955"/>
      </a:accent3>
      <a:accent4>
        <a:srgbClr val="BEE2E9"/>
      </a:accent4>
      <a:accent5>
        <a:srgbClr val="454543"/>
      </a:accent5>
      <a:accent6>
        <a:srgbClr val="E8E100"/>
      </a:accent6>
      <a:hlink>
        <a:srgbClr val="454543"/>
      </a:hlink>
      <a:folHlink>
        <a:srgbClr val="454543"/>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2563" indent="-182563" algn="ctr">
          <a:buClr>
            <a:schemeClr val="accent1"/>
          </a:buClr>
          <a:buFont typeface="Wingdings" panose="05000000000000000000" pitchFamily="2" charset="2"/>
          <a:buChar char="§"/>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182563" indent="-182563">
          <a:buClr>
            <a:schemeClr val="accent1"/>
          </a:buClr>
          <a:buFont typeface="Wingdings" panose="05000000000000000000" pitchFamily="2" charset="2"/>
          <a:buChar char="§"/>
          <a:defRPr sz="1400" dirty="0" err="1" smtClean="0"/>
        </a:defPPr>
      </a:lstStyle>
    </a:txDef>
  </a:objectDefaults>
  <a:extraClrSchemeLst/>
  <a:custClrLst>
    <a:custClr name="Cyan">
      <a:srgbClr val="00A0E3"/>
    </a:custClr>
    <a:custClr name="Hellgrau G1">
      <a:srgbClr val="EEEBE5"/>
    </a:custClr>
    <a:custClr name="Schwarz">
      <a:srgbClr val="000000"/>
    </a:custClr>
    <a:custClr name=" ">
      <a:srgbClr val="FFFFFF"/>
    </a:custClr>
    <a:custClr name=" ">
      <a:srgbClr val="FFFFFF"/>
    </a:custClr>
    <a:custClr name=" ">
      <a:srgbClr val="FFFFFF"/>
    </a:custClr>
    <a:custClr name=" ">
      <a:srgbClr val="FFFFFF"/>
    </a:custClr>
    <a:custClr name="Signal-Rot">
      <a:srgbClr val="D11F45"/>
    </a:custClr>
    <a:custClr name="Ampel-Gelb">
      <a:srgbClr val="FFFA58"/>
    </a:custClr>
    <a:custClr name="Ampel-Grün">
      <a:srgbClr val="25A58D"/>
    </a:custClr>
    <a:custClr name="Dunkel-Petrol">
      <a:srgbClr val="005F6F"/>
    </a:custClr>
    <a:custClr name="Warm-Grau G3">
      <a:srgbClr val="8F837B"/>
    </a:custClr>
    <a:custClr name="Tief-Violett">
      <a:srgbClr val="411F48"/>
    </a:custClr>
    <a:custClr name="Mittel-Petrol">
      <a:srgbClr val="4F8DA4"/>
    </a:custClr>
    <a:custClr name="Dunkel-Gelb1">
      <a:srgbClr val="AEA900"/>
    </a:custClr>
    <a:custClr name="Schwarz">
      <a:srgbClr val="000000"/>
    </a:custClr>
    <a:custClr name="Hell-Petrol">
      <a:srgbClr val="8CB0C1"/>
    </a:custClr>
    <a:custClr name="Mittelblau">
      <a:srgbClr val="00628E"/>
    </a:custClr>
    <a:custClr name="Hell-Violett">
      <a:srgbClr val="BC9FCB"/>
    </a:custClr>
    <a:custClr name="Dunkel-Gelb2">
      <a:srgbClr val="5E5C00"/>
    </a:custClr>
  </a:custClrLst>
  <a:extLst>
    <a:ext uri="{05A4C25C-085E-4340-85A3-A5531E510DB2}">
      <thm15:themeFamily xmlns:thm15="http://schemas.microsoft.com/office/thememl/2012/main" name="TK-Style 16zu9.pptx" id="{E5C18D26-58AC-4FD0-8426-EC0DD8EE2D26}" vid="{C49061CF-8C8A-4DBB-A030-8954DC6B8280}"/>
    </a:ext>
  </a:extLst>
</a:theme>
</file>

<file path=ppt/theme/theme2.xml><?xml version="1.0" encoding="utf-8"?>
<a:theme xmlns:a="http://schemas.openxmlformats.org/drawingml/2006/main" name="Larissa">
  <a:themeElements>
    <a:clrScheme name="TK">
      <a:dk1>
        <a:srgbClr val="454543"/>
      </a:dk1>
      <a:lt1>
        <a:sysClr val="window" lastClr="FFFFFF"/>
      </a:lt1>
      <a:dk2>
        <a:srgbClr val="8F837B"/>
      </a:dk2>
      <a:lt2>
        <a:srgbClr val="C3BDB4"/>
      </a:lt2>
      <a:accent1>
        <a:srgbClr val="008AA6"/>
      </a:accent1>
      <a:accent2>
        <a:srgbClr val="823F91"/>
      </a:accent2>
      <a:accent3>
        <a:srgbClr val="003955"/>
      </a:accent3>
      <a:accent4>
        <a:srgbClr val="BEE2E9"/>
      </a:accent4>
      <a:accent5>
        <a:srgbClr val="454543"/>
      </a:accent5>
      <a:accent6>
        <a:srgbClr val="E8E100"/>
      </a:accent6>
      <a:hlink>
        <a:srgbClr val="454543"/>
      </a:hlink>
      <a:folHlink>
        <a:srgbClr val="454543"/>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TK">
      <a:dk1>
        <a:srgbClr val="454543"/>
      </a:dk1>
      <a:lt1>
        <a:sysClr val="window" lastClr="FFFFFF"/>
      </a:lt1>
      <a:dk2>
        <a:srgbClr val="8F837B"/>
      </a:dk2>
      <a:lt2>
        <a:srgbClr val="C3BDB4"/>
      </a:lt2>
      <a:accent1>
        <a:srgbClr val="008AA6"/>
      </a:accent1>
      <a:accent2>
        <a:srgbClr val="823F91"/>
      </a:accent2>
      <a:accent3>
        <a:srgbClr val="003955"/>
      </a:accent3>
      <a:accent4>
        <a:srgbClr val="BEE2E9"/>
      </a:accent4>
      <a:accent5>
        <a:srgbClr val="454543"/>
      </a:accent5>
      <a:accent6>
        <a:srgbClr val="E8E100"/>
      </a:accent6>
      <a:hlink>
        <a:srgbClr val="454543"/>
      </a:hlink>
      <a:folHlink>
        <a:srgbClr val="454543"/>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K-Dokument" ma:contentTypeID="0x01010088DD9CD91BEEE343B8946B60104C72F7004BA5CA4B59C8EA45A380B3A99650E90C" ma:contentTypeVersion="4" ma:contentTypeDescription="Ein neues Dokument erstellen." ma:contentTypeScope="" ma:versionID="94b1d11eb1c571f05dafc1c5e9bcd620">
  <xsd:schema xmlns:xsd="http://www.w3.org/2001/XMLSchema" xmlns:xs="http://www.w3.org/2001/XMLSchema" xmlns:p="http://schemas.microsoft.com/office/2006/metadata/properties" xmlns:ns2="52b49bc6-09f7-43fc-aa34-8cc8248e4699" xmlns:ns3="41fbb302-aed3-4b85-b929-b4696dddf995" targetNamespace="http://schemas.microsoft.com/office/2006/metadata/properties" ma:root="true" ma:fieldsID="d5dc19daf68549fdabc4ed58f4b5a7cf" ns2:_="" ns3:_="">
    <xsd:import namespace="52b49bc6-09f7-43fc-aa34-8cc8248e4699"/>
    <xsd:import namespace="41fbb302-aed3-4b85-b929-b4696dddf995"/>
    <xsd:element name="properties">
      <xsd:complexType>
        <xsd:sequence>
          <xsd:element name="documentManagement">
            <xsd:complexType>
              <xsd:all>
                <xsd:element ref="ns2:be444f24cbbe4d5fbe2782274643f09f" minOccurs="0"/>
                <xsd:element ref="ns2:TaxCatchAll" minOccurs="0"/>
                <xsd:element ref="ns2:TaxCatchAllLabel" minOccurs="0"/>
                <xsd:element ref="ns2:ecbf0cd0d1c740b39e9d29dc4c087e26" minOccurs="0"/>
                <xsd:element ref="ns2:le6dfb275aa84a218bfa93f3cb4d200d" minOccurs="0"/>
                <xsd:element ref="ns2:TaxKeywordTaxHTField" minOccurs="0"/>
                <xsd:element ref="ns2:Archiviert" minOccurs="0"/>
                <xsd:element ref="ns3:Mitarbei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b49bc6-09f7-43fc-aa34-8cc8248e4699" elementFormDefault="qualified">
    <xsd:import namespace="http://schemas.microsoft.com/office/2006/documentManagement/types"/>
    <xsd:import namespace="http://schemas.microsoft.com/office/infopath/2007/PartnerControls"/>
    <xsd:element name="be444f24cbbe4d5fbe2782274643f09f" ma:index="8" nillable="true" ma:taxonomy="true" ma:internalName="be444f24cbbe4d5fbe2782274643f09f" ma:taxonomyFieldName="TK_x002d_Kategorie" ma:displayName="TK-Kategorie" ma:indexed="true" ma:fieldId="{be444f24-cbbe-4d5f-be27-82274643f09f}" ma:sspId="f03f535e-97b8-43c8-8f0c-24b0e8b63633" ma:termSetId="4827b214-7299-4b42-ad24-493d8b051e68" ma:anchorId="00000000-0000-0000-0000-000000000000" ma:open="true" ma:isKeyword="false">
      <xsd:complexType>
        <xsd:sequence>
          <xsd:element ref="pc:Terms" minOccurs="0" maxOccurs="1"/>
        </xsd:sequence>
      </xsd:complexType>
    </xsd:element>
    <xsd:element name="TaxCatchAll" ma:index="9" nillable="true" ma:displayName="Taxonomiespalte &quot;Alle abfangen&quot;" ma:description="" ma:hidden="true" ma:list="{bbde17bc-54b9-4aaf-b1ce-f02a6b71e239}" ma:internalName="TaxCatchAll" ma:showField="CatchAllData" ma:web="52b49bc6-09f7-43fc-aa34-8cc8248e469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iespalte &quot;Alle abfangen&quot;1" ma:description="" ma:hidden="true" ma:list="{bbde17bc-54b9-4aaf-b1ce-f02a6b71e239}" ma:internalName="TaxCatchAllLabel" ma:readOnly="true" ma:showField="CatchAllDataLabel" ma:web="52b49bc6-09f7-43fc-aa34-8cc8248e4699">
      <xsd:complexType>
        <xsd:complexContent>
          <xsd:extension base="dms:MultiChoiceLookup">
            <xsd:sequence>
              <xsd:element name="Value" type="dms:Lookup" maxOccurs="unbounded" minOccurs="0" nillable="true"/>
            </xsd:sequence>
          </xsd:extension>
        </xsd:complexContent>
      </xsd:complexType>
    </xsd:element>
    <xsd:element name="ecbf0cd0d1c740b39e9d29dc4c087e26" ma:index="12" nillable="true" ma:taxonomy="true" ma:internalName="ecbf0cd0d1c740b39e9d29dc4c087e26" ma:taxonomyFieldName="TK_x002d_Thema" ma:displayName="TK-Thema" ma:indexed="true" ma:fieldId="{ecbf0cd0-d1c7-40b3-9e9d-29dc4c087e26}" ma:sspId="f03f535e-97b8-43c8-8f0c-24b0e8b63633" ma:termSetId="92c6744f-587d-4577-b85d-b0293e1bb94b" ma:anchorId="00000000-0000-0000-0000-000000000000" ma:open="true" ma:isKeyword="false">
      <xsd:complexType>
        <xsd:sequence>
          <xsd:element ref="pc:Terms" minOccurs="0" maxOccurs="1"/>
        </xsd:sequence>
      </xsd:complexType>
    </xsd:element>
    <xsd:element name="le6dfb275aa84a218bfa93f3cb4d200d" ma:index="14" nillable="true" ma:taxonomy="true" ma:internalName="le6dfb275aa84a218bfa93f3cb4d200d" ma:taxonomyFieldName="TK_x002d_Unterthema" ma:displayName="TK-Unterthema" ma:indexed="true" ma:fieldId="{5e6dfb27-5aa8-4a21-8bfa-93f3cb4d200d}" ma:sspId="f03f535e-97b8-43c8-8f0c-24b0e8b63633" ma:termSetId="8c3c0073-88ea-4a26-a46d-878dfd5c08a2" ma:anchorId="00000000-0000-0000-0000-000000000000" ma:open="true" ma:isKeyword="false">
      <xsd:complexType>
        <xsd:sequence>
          <xsd:element ref="pc:Terms" minOccurs="0" maxOccurs="1"/>
        </xsd:sequence>
      </xsd:complexType>
    </xsd:element>
    <xsd:element name="TaxKeywordTaxHTField" ma:index="16" nillable="true" ma:taxonomy="true" ma:internalName="TaxKeywordTaxHTField" ma:taxonomyFieldName="TaxKeyword" ma:displayName="Unternehmensstichwörter" ma:fieldId="{23f27201-bee3-471e-b2e7-b64fd8b7ca38}" ma:taxonomyMulti="true" ma:sspId="f03f535e-97b8-43c8-8f0c-24b0e8b63633" ma:termSetId="00000000-0000-0000-0000-000000000000" ma:anchorId="00000000-0000-0000-0000-000000000000" ma:open="true" ma:isKeyword="true">
      <xsd:complexType>
        <xsd:sequence>
          <xsd:element ref="pc:Terms" minOccurs="0" maxOccurs="1"/>
        </xsd:sequence>
      </xsd:complexType>
    </xsd:element>
    <xsd:element name="Archiviert" ma:index="18" nillable="true" ma:displayName="Archiviert" ma:default="0" ma:internalName="Archivie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1fbb302-aed3-4b85-b929-b4696dddf995" elementFormDefault="qualified">
    <xsd:import namespace="http://schemas.microsoft.com/office/2006/documentManagement/types"/>
    <xsd:import namespace="http://schemas.microsoft.com/office/infopath/2007/PartnerControls"/>
    <xsd:element name="Mitarbeiter" ma:index="19" nillable="true" ma:displayName="Mitarbeiter" ma:list="UserInfo" ma:SharePointGroup="0" ma:internalName="Mitarbeit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e444f24cbbe4d5fbe2782274643f09f xmlns="52b49bc6-09f7-43fc-aa34-8cc8248e4699">
      <Terms xmlns="http://schemas.microsoft.com/office/infopath/2007/PartnerControls">
        <TermInfo xmlns="http://schemas.microsoft.com/office/infopath/2007/PartnerControls">
          <TermName xmlns="http://schemas.microsoft.com/office/infopath/2007/PartnerControls">Vorträge</TermName>
          <TermId xmlns="http://schemas.microsoft.com/office/infopath/2007/PartnerControls">66b89432-380a-4254-ac16-82ee7bd094c3</TermId>
        </TermInfo>
      </Terms>
    </be444f24cbbe4d5fbe2782274643f09f>
    <le6dfb275aa84a218bfa93f3cb4d200d xmlns="52b49bc6-09f7-43fc-aa34-8cc8248e4699">
      <Terms xmlns="http://schemas.microsoft.com/office/infopath/2007/PartnerControls">
        <TermInfo xmlns="http://schemas.microsoft.com/office/infopath/2007/PartnerControls">
          <TermName xmlns="http://schemas.microsoft.com/office/infopath/2007/PartnerControls">Welcomevortrag</TermName>
          <TermId xmlns="http://schemas.microsoft.com/office/infopath/2007/PartnerControls">1770c70b-844f-4e2e-910d-9433dc51cd71</TermId>
        </TermInfo>
      </Terms>
    </le6dfb275aa84a218bfa93f3cb4d200d>
    <Archiviert xmlns="52b49bc6-09f7-43fc-aa34-8cc8248e4699">false</Archiviert>
    <ecbf0cd0d1c740b39e9d29dc4c087e26 xmlns="52b49bc6-09f7-43fc-aa34-8cc8248e4699">
      <Terms xmlns="http://schemas.microsoft.com/office/infopath/2007/PartnerControls">
        <TermInfo xmlns="http://schemas.microsoft.com/office/infopath/2007/PartnerControls">
          <TermName xmlns="http://schemas.microsoft.com/office/infopath/2007/PartnerControls">Hochschule</TermName>
          <TermId xmlns="http://schemas.microsoft.com/office/infopath/2007/PartnerControls">1063d553-87f8-4160-af6a-e12b980af9d4</TermId>
        </TermInfo>
      </Terms>
    </ecbf0cd0d1c740b39e9d29dc4c087e26>
    <TaxCatchAll xmlns="52b49bc6-09f7-43fc-aa34-8cc8248e4699">
      <Value>16</Value>
      <Value>11</Value>
      <Value>10</Value>
      <Value>9</Value>
      <Value>17</Value>
    </TaxCatchAll>
    <TaxKeywordTaxHTField xmlns="52b49bc6-09f7-43fc-aa34-8cc8248e4699">
      <Terms xmlns="http://schemas.microsoft.com/office/infopath/2007/PartnerControls">
        <TermInfo xmlns="http://schemas.microsoft.com/office/infopath/2007/PartnerControls">
          <TermName xmlns="http://schemas.microsoft.com/office/infopath/2007/PartnerControls">Welcomedays</TermName>
          <TermId xmlns="http://schemas.microsoft.com/office/infopath/2007/PartnerControls">4ce24fe5-3695-49bf-9d27-76d92ec3ef5a</TermId>
        </TermInfo>
        <TermInfo xmlns="http://schemas.microsoft.com/office/infopath/2007/PartnerControls">
          <TermName xmlns="http://schemas.microsoft.com/office/infopath/2007/PartnerControls">Uni Freiburg</TermName>
          <TermId xmlns="http://schemas.microsoft.com/office/infopath/2007/PartnerControls">1936b5de-d67e-4745-9086-4915392531af</TermId>
        </TermInfo>
      </Terms>
    </TaxKeywordTaxHTField>
    <Mitarbeiter xmlns="41fbb302-aed3-4b85-b929-b4696dddf995">
      <UserInfo>
        <DisplayName>Schmidt, Sarah</DisplayName>
        <AccountId>32</AccountId>
        <AccountType/>
      </UserInfo>
    </Mitarbeit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BE9A21-43DC-4291-91A0-B235008F7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b49bc6-09f7-43fc-aa34-8cc8248e4699"/>
    <ds:schemaRef ds:uri="41fbb302-aed3-4b85-b929-b4696dddf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E59591-5C62-4F86-9DD7-7D988E8FEBEE}">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1fbb302-aed3-4b85-b929-b4696dddf995"/>
    <ds:schemaRef ds:uri="52b49bc6-09f7-43fc-aa34-8cc8248e4699"/>
    <ds:schemaRef ds:uri="http://www.w3.org/XML/1998/namespace"/>
    <ds:schemaRef ds:uri="http://purl.org/dc/dcmitype/"/>
  </ds:schemaRefs>
</ds:datastoreItem>
</file>

<file path=customXml/itemProps3.xml><?xml version="1.0" encoding="utf-8"?>
<ds:datastoreItem xmlns:ds="http://schemas.openxmlformats.org/officeDocument/2006/customXml" ds:itemID="{10A5323C-F8B5-4055-B92A-3C7D3A00EF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TK-Style 16zu9</Template>
  <TotalTime>0</TotalTime>
  <Words>1538</Words>
  <Application>Microsoft Office PowerPoint</Application>
  <PresentationFormat>Bildschirmpräsentation (16:9)</PresentationFormat>
  <Paragraphs>250</Paragraphs>
  <Slides>20</Slides>
  <Notes>12</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ＭＳ Ｐゴシック</vt:lpstr>
      <vt:lpstr>Arial</vt:lpstr>
      <vt:lpstr>Arial Black</vt:lpstr>
      <vt:lpstr>Verdana</vt:lpstr>
      <vt:lpstr>Wingdings</vt:lpstr>
      <vt:lpstr>TK</vt:lpstr>
      <vt:lpstr>Welcome to Germany – good things to know!  Tipps, Details &amp; Guidelines  </vt:lpstr>
      <vt:lpstr>Preview - Was erwartet mich?</vt:lpstr>
      <vt:lpstr>Das Gesundheitssystem in Deutschland The German health care system</vt:lpstr>
      <vt:lpstr>Das Gesundheitssystem in Deutschland The German health care system</vt:lpstr>
      <vt:lpstr>Gesetzliche und private Krankenversicherung in Deutschland Social and private health care system</vt:lpstr>
      <vt:lpstr>Gesetzliche und private Krankenversicherung in Deutschland Social and private health care system</vt:lpstr>
      <vt:lpstr>Das übernimmt die gesetzliche Krankenversicherung The benefits of social health insurance</vt:lpstr>
      <vt:lpstr>Die Gesundheitskarte The health card</vt:lpstr>
      <vt:lpstr>Die Gesundheitskarte The health card</vt:lpstr>
      <vt:lpstr>Monnatliche Beiträge Monthly contribution</vt:lpstr>
      <vt:lpstr>Gut vorbereitet zu Studienbeginn Essential documents - health insurance</vt:lpstr>
      <vt:lpstr>Besonderheiten bei Studenten der EU oder des EWR Particularities of member within the EU or the European Economic Area (EEA)</vt:lpstr>
      <vt:lpstr>Besonderheiten bei Studenten der EU oder des EWR Particularities of member within the EU or the European Economic Area (EEA)</vt:lpstr>
      <vt:lpstr>Leistungsumfang nach EG-Recht Scope of services to EC law</vt:lpstr>
      <vt:lpstr>Corona bedingte Besonderheiten Corona-induced changes</vt:lpstr>
      <vt:lpstr>Corona bedingte Besonderheiten Corona-induced changes</vt:lpstr>
      <vt:lpstr>Die TK – für die Gesundheit geben  wir das Beste</vt:lpstr>
      <vt:lpstr>Stärken der Techniker TK‘s strengths</vt:lpstr>
      <vt:lpstr>Stärken der Techniker TK‘s strengths</vt:lpstr>
      <vt:lpstr>Falls Sie noch  Fragen haben …</vt:lpstr>
    </vt:vector>
  </TitlesOfParts>
  <Company>Techniker Krankenkasse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in Verdana Bold, 32 pt  Subline in 16 pt</dc:title>
  <dc:creator>Brandis, Christine</dc:creator>
  <cp:keywords>Uni Freiburg; Welcomedays</cp:keywords>
  <cp:lastModifiedBy>Schmidt, Sarah</cp:lastModifiedBy>
  <cp:revision>180</cp:revision>
  <cp:lastPrinted>2018-04-20T10:10:41Z</cp:lastPrinted>
  <dcterms:created xsi:type="dcterms:W3CDTF">2017-06-27T12:52:19Z</dcterms:created>
  <dcterms:modified xsi:type="dcterms:W3CDTF">2021-10-06T06:03:09Z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0x01010088DD9CD91BEEE343B8946B60104C72F7004BA5CA4B59C8EA45A380B3A99650E90C</vt:lpwstr>
  </property>
  <property fmtid="{D5CDD505-2E9C-101B-9397-08002B2CF9AE}" pid="3" name="TaxKeyword">
    <vt:lpwstr>17;#Welcomedays|4ce24fe5-3695-49bf-9d27-76d92ec3ef5a;#16;#Uni Freiburg|1936b5de-d67e-4745-9086-4915392531af</vt:lpwstr>
  </property>
  <property fmtid="{D5CDD505-2E9C-101B-9397-08002B2CF9AE}" pid="4" name="TK-Kategorie">
    <vt:lpwstr>10;#Vorträge|66b89432-380a-4254-ac16-82ee7bd094c3</vt:lpwstr>
  </property>
  <property fmtid="{D5CDD505-2E9C-101B-9397-08002B2CF9AE}" pid="5" name="TK-Thema">
    <vt:lpwstr>9;#Hochschule|1063d553-87f8-4160-af6a-e12b980af9d4</vt:lpwstr>
  </property>
  <property fmtid="{D5CDD505-2E9C-101B-9397-08002B2CF9AE}" pid="6" name="TK-Unterthema">
    <vt:lpwstr>11;#Welcomevortrag|1770c70b-844f-4e2e-910d-9433dc51cd71</vt:lpwstr>
  </property>
</Properties>
</file>