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71" r:id="rId4"/>
    <p:sldId id="258" r:id="rId5"/>
    <p:sldId id="257" r:id="rId6"/>
    <p:sldId id="260" r:id="rId7"/>
    <p:sldId id="262" r:id="rId8"/>
    <p:sldId id="261" r:id="rId9"/>
    <p:sldId id="265" r:id="rId10"/>
    <p:sldId id="263" r:id="rId11"/>
    <p:sldId id="272" r:id="rId12"/>
    <p:sldId id="266" r:id="rId13"/>
    <p:sldId id="264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0EF5-5374-4142-AFBA-5A9B0068CBA1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CCB88-70CB-45A7-8822-F0155E2584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7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64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CB88-70CB-45A7-8822-F0155E2584B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2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B47C-0E01-4E53-8153-41CAE6C384A5}" type="datetime1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0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40C4-CD15-429C-9F90-E839AB41C08E}" type="datetime1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5C7B-FC66-46E6-AA06-78E7AD69C85A}" type="datetime1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10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F756-C314-4176-8819-D7CBAEF5113B}" type="datetime1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22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2E8-6C32-46AB-ABF6-DB90392DBC47}" type="datetime1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7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4079-B820-4296-8EA2-17EE1E2D3CA7}" type="datetime1">
              <a:rPr lang="de-DE" smtClean="0"/>
              <a:t>24.09.2021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5EAE-279E-4542-8E7D-F7FA08C06FBF}" type="datetime1">
              <a:rPr lang="de-DE" smtClean="0"/>
              <a:t>24.09.2021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91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89FA-F4BE-444A-9F81-0A5691A2D330}" type="datetime1">
              <a:rPr lang="de-DE" smtClean="0"/>
              <a:t>24.09.2021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47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6EBA-12C2-461F-BC67-B56DB9B16858}" type="datetime1">
              <a:rPr lang="de-DE" smtClean="0"/>
              <a:t>24.09.2021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08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521C-D7EC-43DD-BD02-CB1AEF15B0F3}" type="datetime1">
              <a:rPr lang="de-DE" smtClean="0"/>
              <a:t>24.09.2021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64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D7F0-4C9C-4A2F-98B6-02F5B18CA75A}" type="datetime1">
              <a:rPr lang="de-DE" smtClean="0"/>
              <a:t>24.09.2021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6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3A17-B611-4E22-AD05-5AB841B7F87F}" type="datetime1">
              <a:rPr lang="de-DE" smtClean="0"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www.swfr.de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3A7B-7D36-4C70-85C9-AD1C800CD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0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ic-freiburg.d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swfr.de/" TargetMode="Externa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1600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600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572000" y="877947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 Freiburg (SWFR)?</a:t>
            </a:r>
            <a:endParaRPr lang="de-DE" sz="28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45" y="2420888"/>
            <a:ext cx="4589748" cy="30601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-108520" y="877947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Studierendenwerk Freiburg stellt sich vor</a:t>
            </a:r>
          </a:p>
          <a:p>
            <a:pPr algn="ctr"/>
            <a:endParaRPr lang="de-DE" sz="28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4815681" y="1124744"/>
            <a:ext cx="4328319" cy="41919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0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de-DE" sz="20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de-DE" sz="2000" b="1" dirty="0" smtClean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Insurances</a:t>
            </a: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  <a:r>
              <a:rPr lang="de-DE" sz="1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DE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handicapped</a:t>
            </a:r>
            <a:r>
              <a:rPr lang="de-DE" sz="1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international </a:t>
            </a:r>
            <a:r>
              <a:rPr lang="de-DE" sz="1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sz="1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lang="de-DE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b="1" dirty="0">
              <a:solidFill>
                <a:srgbClr val="B1C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Psychotherapeutic Consulting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One-on-one conversation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consultation hour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 (Learning techniques, time management etc.)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243681" y="1136752"/>
            <a:ext cx="4328319" cy="41919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0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Sozialberatung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Versicherungen, Sozialleistungen, Jobben 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Spezifische Informationen für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Studierende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Handicaps</a:t>
            </a:r>
          </a:p>
          <a:p>
            <a:pPr marL="0" indent="0">
              <a:buNone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Studierende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Kindern (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Kitas)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internationale Studierende</a:t>
            </a:r>
          </a:p>
          <a:p>
            <a:pPr marL="0" indent="0">
              <a:buNone/>
            </a:pPr>
            <a:endParaRPr lang="de-DE" sz="1800" b="1" dirty="0">
              <a:solidFill>
                <a:srgbClr val="B1C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Psychotherapeutische Beratung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Einzelgespräche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 Sprechstunde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Seminare (Lerntechniken etc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788024" y="1396570"/>
            <a:ext cx="3996532" cy="35702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on academic funding </a:t>
            </a:r>
            <a:endParaRPr lang="en-US" sz="2000" b="1" dirty="0" smtClean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Studierendenwerk‘s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loans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communication of student loans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stipends / Stipend-Information-Event</a:t>
            </a:r>
          </a:p>
          <a:p>
            <a:pPr marL="0" indent="0">
              <a:buNone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0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de-DE" sz="20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sz="20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/Mediation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Cost-free guidance by a lawyer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395536" y="1396570"/>
            <a:ext cx="3996532" cy="44319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0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Studienfinanzierungsberatung</a:t>
            </a:r>
          </a:p>
          <a:p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Studierendenwerksdarlehen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Vermittlung von Studienkrediten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Stipendien </a:t>
            </a: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Vorfinanzierung der Mietkaution</a:t>
            </a:r>
          </a:p>
          <a:p>
            <a:pPr marL="0" indent="0">
              <a:buNone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Rechtsberatung/ Mediation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Kostenfreie Beratung durch einen Anwalt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in Konfliktsituationen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84168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2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511663" y="1239252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2412000"/>
            <a:ext cx="4320458" cy="288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1239252"/>
            <a:ext cx="337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Veranstaltungen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4427984" y="890324"/>
            <a:ext cx="4536504" cy="49787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MensaBar</a:t>
            </a:r>
            <a:r>
              <a:rPr lang="de-DE" sz="1800" b="1" dirty="0" smtClean="0">
                <a:solidFill>
                  <a:srgbClr val="B1C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solidFill>
                  <a:srgbClr val="B1C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also @Online</a:t>
            </a:r>
            <a:endParaRPr lang="de-DE" sz="1800" b="1" dirty="0" smtClean="0">
              <a:solidFill>
                <a:srgbClr val="B1C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Events from students for students</a:t>
            </a:r>
          </a:p>
          <a:p>
            <a:pPr marL="0" indent="0"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Concerts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Movies, Theatre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</a:t>
            </a:r>
            <a:r>
              <a:rPr lang="de-DE" sz="1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 Sports </a:t>
            </a:r>
            <a:r>
              <a:rPr lang="de-DE" sz="1800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also @Online</a:t>
            </a:r>
            <a:endParaRPr lang="de-DE" sz="18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Snowboard classes, Climbing, Dancing and much more</a:t>
            </a:r>
          </a:p>
          <a:p>
            <a:pPr marL="0" indent="0">
              <a:buNone/>
              <a:defRPr/>
            </a:pP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Studitours</a:t>
            </a:r>
            <a:endParaRPr lang="de-DE" sz="18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Kaiserstuhl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Markgräfler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Paris, Milano, Genf,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Zürich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Lyon,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Strasbourg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Heidelberg	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de-DE" sz="1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 </a:t>
            </a:r>
            <a:r>
              <a:rPr lang="de-DE" sz="1800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also @Online</a:t>
            </a:r>
            <a:endParaRPr lang="de-DE" sz="1800" b="1" dirty="0" smtClean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techniques, self-organization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education, job-qualifications </a:t>
            </a:r>
          </a:p>
        </p:txBody>
      </p:sp>
      <p:cxnSp>
        <p:nvCxnSpPr>
          <p:cNvPr id="8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ußzeilenplatzhalter 15"/>
          <p:cNvSpPr txBox="1">
            <a:spLocks/>
          </p:cNvSpPr>
          <p:nvPr/>
        </p:nvSpPr>
        <p:spPr>
          <a:xfrm>
            <a:off x="10750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107504" y="913942"/>
            <a:ext cx="4176464" cy="50352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MensaBar</a:t>
            </a:r>
            <a:r>
              <a:rPr lang="de-DE" sz="1800" b="1" dirty="0" smtClean="0">
                <a:solidFill>
                  <a:srgbClr val="B1C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solidFill>
                  <a:srgbClr val="B1C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auch @Online</a:t>
            </a:r>
            <a:endParaRPr lang="de-DE" sz="1800" b="1" dirty="0" smtClean="0">
              <a:solidFill>
                <a:srgbClr val="B1C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Studierenden für Studierende</a:t>
            </a:r>
          </a:p>
          <a:p>
            <a:pPr marL="0" indent="0">
              <a:buNone/>
              <a:defRPr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Konzerte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Film, Theater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Party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Freizeit und </a:t>
            </a:r>
            <a:r>
              <a:rPr lang="de-DE" sz="1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  <a:r>
              <a:rPr lang="de-DE" sz="1800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auch @Online</a:t>
            </a:r>
            <a:endParaRPr lang="de-DE" sz="18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Snowboardkurse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 und Langlaufkurse, Klettern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Tanzen, Yoga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vieles mehr</a:t>
            </a:r>
          </a:p>
          <a:p>
            <a:pPr marL="0" indent="0">
              <a:buNone/>
              <a:defRPr/>
            </a:pP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Studitours</a:t>
            </a:r>
            <a:endParaRPr lang="de-DE" sz="18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Reiseprogramm für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Wanderungen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Schwarzwald und Kaiserstuhl 		- Städtetrips nach Mailand,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Genf,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Zürich, Lyon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Strasbourg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Heidelberg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Seminare </a:t>
            </a:r>
            <a:r>
              <a:rPr lang="de-DE" sz="1800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auch @Online</a:t>
            </a:r>
            <a:endParaRPr lang="de-DE" sz="1800" b="1" dirty="0" smtClean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Lerntechniken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Selbstorganisation, Fortbildung usw.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16016" y="1197732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de-DE" sz="32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2204864"/>
            <a:ext cx="4320000" cy="288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8959" y="1204001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Internationales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17740" y="1333104"/>
            <a:ext cx="4608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DE" altLang="de-DE" sz="20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Internationaler Club</a:t>
            </a:r>
          </a:p>
          <a:p>
            <a:pPr>
              <a:spcBef>
                <a:spcPct val="0"/>
              </a:spcBef>
              <a:defRPr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www.ic-freiburg.de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Nights: 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Country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Nights, culture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workshops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Festival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 Dialogues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Multiligua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 Buddy- and Tandem-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for International Friendship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€ 2,00 /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China-Exchange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dormitory tutors</a:t>
            </a:r>
          </a:p>
        </p:txBody>
      </p:sp>
      <p:pic>
        <p:nvPicPr>
          <p:cNvPr id="8" name="Picture 8" descr="\\SWFR-FILE2\USER\Voegele\AV_Internationaler Club\Marketing\LOGOIC2012\2012_10_IC_Logo_4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866" y="861367"/>
            <a:ext cx="30241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07504" y="1333104"/>
            <a:ext cx="439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DE" altLang="de-DE" sz="20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Internationaler Club</a:t>
            </a:r>
          </a:p>
          <a:p>
            <a:pPr>
              <a:spcBef>
                <a:spcPct val="0"/>
              </a:spcBef>
              <a:defRPr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www.ic-freiburg.de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 Clubabende: </a:t>
            </a:r>
          </a:p>
          <a:p>
            <a:pPr marL="114300" lvl="1"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Länderabende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Kulturworkshops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Fest der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Kulturen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Buddy- und Tandem-Programm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Clubkarte für nur € 2,00 /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</a:p>
          <a:p>
            <a:pPr marL="114300" lvl="1"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China-Austausch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Wohnheimtutoren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60232" y="1328183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31236"/>
            <a:ext cx="5348177" cy="2880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28000" y="4941904"/>
            <a:ext cx="1995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1359552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9569" y="885492"/>
            <a:ext cx="34603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 / In </a:t>
            </a:r>
            <a:r>
              <a:rPr lang="de-DE" altLang="de-DE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de-DE" altLang="de-DE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 Freiburg</a:t>
            </a:r>
            <a:b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0761 – 2101 200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 9.00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17.00 Uhr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Basler Str. 2</a:t>
            </a:r>
            <a:b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79100 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Freiburg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de-DE" altLang="de-DE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Publikationen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Info-Kalender für Studierende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 „hier studieren“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229725" y="885492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de-DE" altLang="de-DE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www.swfr.de</a:t>
            </a:r>
            <a:endParaRPr lang="de-DE" alt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instagram.com/</a:t>
            </a:r>
            <a:r>
              <a:rPr lang="de-DE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studierendenwerk_freiburg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studentenwerkfr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studierendenwerkfreiburg.wordpress.com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KanalSWFR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studierendenwerk.freiburg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\\swfr-file2\user\sedelmeier\Desktop\asset_f_logo_l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781" y="3530723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\\swfr-file2\user\sedelmeier\Desktop\twitter-bird-white-on-blu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128" y="2319996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\\swfr-file2\user\sedelmeier\Desktop\wordpress-logo-notext-rgb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552" y="2703926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\\swfr-file2\user\sedelmeier\Desktop\youtube-logo-square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465" y="3097499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107" y="1852794"/>
            <a:ext cx="342283" cy="338126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3905455" y="4563630"/>
            <a:ext cx="346034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de-DE" altLang="de-DE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b="1" dirty="0" err="1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altLang="de-DE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de-DE" altLang="de-DE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1" dirty="0" err="1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de-DE" altLang="de-DE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Info-</a:t>
            </a:r>
            <a:r>
              <a:rPr lang="de-DE" alt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„hier studieren“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16016" y="945182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0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Studierendenwerk´s</a:t>
            </a:r>
            <a:r>
              <a:rPr lang="de-DE" sz="20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de-DE" sz="20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13309" y="1564720"/>
            <a:ext cx="1111202" cy="307777"/>
          </a:xfrm>
          <a:prstGeom prst="rect">
            <a:avLst/>
          </a:prstGeom>
          <a:noFill/>
          <a:ln>
            <a:solidFill>
              <a:srgbClr val="A8C957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225960" y="1570242"/>
            <a:ext cx="1627369" cy="307777"/>
          </a:xfrm>
          <a:prstGeom prst="rect">
            <a:avLst/>
          </a:prstGeom>
          <a:noFill/>
          <a:ln>
            <a:solidFill>
              <a:srgbClr val="A8C957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Studierendenwerk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62586" y="2206846"/>
            <a:ext cx="2204303" cy="523220"/>
          </a:xfrm>
          <a:prstGeom prst="rect">
            <a:avLst/>
          </a:prstGeom>
          <a:noFill/>
          <a:ln>
            <a:solidFill>
              <a:srgbClr val="A8C9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17458" y="2198183"/>
            <a:ext cx="2256230" cy="546197"/>
          </a:xfrm>
          <a:custGeom>
            <a:avLst/>
            <a:gdLst>
              <a:gd name="connsiteX0" fmla="*/ 0 w 3481441"/>
              <a:gd name="connsiteY0" fmla="*/ 0 h 307777"/>
              <a:gd name="connsiteX1" fmla="*/ 3481441 w 3481441"/>
              <a:gd name="connsiteY1" fmla="*/ 0 h 307777"/>
              <a:gd name="connsiteX2" fmla="*/ 3481441 w 3481441"/>
              <a:gd name="connsiteY2" fmla="*/ 307777 h 307777"/>
              <a:gd name="connsiteX3" fmla="*/ 0 w 3481441"/>
              <a:gd name="connsiteY3" fmla="*/ 307777 h 307777"/>
              <a:gd name="connsiteX4" fmla="*/ 0 w 3481441"/>
              <a:gd name="connsiteY4" fmla="*/ 0 h 307777"/>
              <a:gd name="connsiteX0" fmla="*/ 0 w 3481441"/>
              <a:gd name="connsiteY0" fmla="*/ 0 h 673537"/>
              <a:gd name="connsiteX1" fmla="*/ 3481441 w 3481441"/>
              <a:gd name="connsiteY1" fmla="*/ 0 h 673537"/>
              <a:gd name="connsiteX2" fmla="*/ 3481441 w 3481441"/>
              <a:gd name="connsiteY2" fmla="*/ 307777 h 673537"/>
              <a:gd name="connsiteX3" fmla="*/ 636104 w 3481441"/>
              <a:gd name="connsiteY3" fmla="*/ 673537 h 673537"/>
              <a:gd name="connsiteX4" fmla="*/ 0 w 3481441"/>
              <a:gd name="connsiteY4" fmla="*/ 0 h 673537"/>
              <a:gd name="connsiteX0" fmla="*/ 0 w 2885093"/>
              <a:gd name="connsiteY0" fmla="*/ 0 h 729196"/>
              <a:gd name="connsiteX1" fmla="*/ 2885093 w 2885093"/>
              <a:gd name="connsiteY1" fmla="*/ 55659 h 729196"/>
              <a:gd name="connsiteX2" fmla="*/ 2885093 w 2885093"/>
              <a:gd name="connsiteY2" fmla="*/ 363436 h 729196"/>
              <a:gd name="connsiteX3" fmla="*/ 39756 w 2885093"/>
              <a:gd name="connsiteY3" fmla="*/ 729196 h 729196"/>
              <a:gd name="connsiteX4" fmla="*/ 0 w 2885093"/>
              <a:gd name="connsiteY4" fmla="*/ 0 h 729196"/>
              <a:gd name="connsiteX0" fmla="*/ 0 w 2885093"/>
              <a:gd name="connsiteY0" fmla="*/ 0 h 729196"/>
              <a:gd name="connsiteX1" fmla="*/ 2885093 w 2885093"/>
              <a:gd name="connsiteY1" fmla="*/ 55659 h 729196"/>
              <a:gd name="connsiteX2" fmla="*/ 2885093 w 2885093"/>
              <a:gd name="connsiteY2" fmla="*/ 689440 h 729196"/>
              <a:gd name="connsiteX3" fmla="*/ 39756 w 2885093"/>
              <a:gd name="connsiteY3" fmla="*/ 729196 h 729196"/>
              <a:gd name="connsiteX4" fmla="*/ 0 w 2885093"/>
              <a:gd name="connsiteY4" fmla="*/ 0 h 729196"/>
              <a:gd name="connsiteX0" fmla="*/ 0 w 2885093"/>
              <a:gd name="connsiteY0" fmla="*/ 0 h 729196"/>
              <a:gd name="connsiteX1" fmla="*/ 2885093 w 2885093"/>
              <a:gd name="connsiteY1" fmla="*/ 55659 h 729196"/>
              <a:gd name="connsiteX2" fmla="*/ 2885093 w 2885093"/>
              <a:gd name="connsiteY2" fmla="*/ 689440 h 729196"/>
              <a:gd name="connsiteX3" fmla="*/ 780 w 2885093"/>
              <a:gd name="connsiteY3" fmla="*/ 729196 h 729196"/>
              <a:gd name="connsiteX4" fmla="*/ 0 w 2885093"/>
              <a:gd name="connsiteY4" fmla="*/ 0 h 729196"/>
              <a:gd name="connsiteX0" fmla="*/ 0 w 2885093"/>
              <a:gd name="connsiteY0" fmla="*/ 0 h 753159"/>
              <a:gd name="connsiteX1" fmla="*/ 2885093 w 2885093"/>
              <a:gd name="connsiteY1" fmla="*/ 55659 h 753159"/>
              <a:gd name="connsiteX2" fmla="*/ 2885093 w 2885093"/>
              <a:gd name="connsiteY2" fmla="*/ 753159 h 753159"/>
              <a:gd name="connsiteX3" fmla="*/ 780 w 2885093"/>
              <a:gd name="connsiteY3" fmla="*/ 729196 h 753159"/>
              <a:gd name="connsiteX4" fmla="*/ 0 w 2885093"/>
              <a:gd name="connsiteY4" fmla="*/ 0 h 753159"/>
              <a:gd name="connsiteX0" fmla="*/ 0 w 2885093"/>
              <a:gd name="connsiteY0" fmla="*/ 0 h 753159"/>
              <a:gd name="connsiteX1" fmla="*/ 2885093 w 2885093"/>
              <a:gd name="connsiteY1" fmla="*/ 13180 h 753159"/>
              <a:gd name="connsiteX2" fmla="*/ 2885093 w 2885093"/>
              <a:gd name="connsiteY2" fmla="*/ 753159 h 753159"/>
              <a:gd name="connsiteX3" fmla="*/ 780 w 2885093"/>
              <a:gd name="connsiteY3" fmla="*/ 729196 h 753159"/>
              <a:gd name="connsiteX4" fmla="*/ 0 w 2885093"/>
              <a:gd name="connsiteY4" fmla="*/ 0 h 753159"/>
              <a:gd name="connsiteX0" fmla="*/ 0 w 2885093"/>
              <a:gd name="connsiteY0" fmla="*/ 8060 h 761219"/>
              <a:gd name="connsiteX1" fmla="*/ 2885093 w 2885093"/>
              <a:gd name="connsiteY1" fmla="*/ 0 h 761219"/>
              <a:gd name="connsiteX2" fmla="*/ 2885093 w 2885093"/>
              <a:gd name="connsiteY2" fmla="*/ 761219 h 761219"/>
              <a:gd name="connsiteX3" fmla="*/ 780 w 2885093"/>
              <a:gd name="connsiteY3" fmla="*/ 737256 h 761219"/>
              <a:gd name="connsiteX4" fmla="*/ 0 w 2885093"/>
              <a:gd name="connsiteY4" fmla="*/ 8060 h 761219"/>
              <a:gd name="connsiteX0" fmla="*/ 0 w 2885093"/>
              <a:gd name="connsiteY0" fmla="*/ 8060 h 761219"/>
              <a:gd name="connsiteX1" fmla="*/ 2885093 w 2885093"/>
              <a:gd name="connsiteY1" fmla="*/ 0 h 761219"/>
              <a:gd name="connsiteX2" fmla="*/ 2885093 w 2885093"/>
              <a:gd name="connsiteY2" fmla="*/ 761219 h 761219"/>
              <a:gd name="connsiteX3" fmla="*/ 780 w 2885093"/>
              <a:gd name="connsiteY3" fmla="*/ 751416 h 761219"/>
              <a:gd name="connsiteX4" fmla="*/ 0 w 2885093"/>
              <a:gd name="connsiteY4" fmla="*/ 8060 h 7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5093" h="761219">
                <a:moveTo>
                  <a:pt x="0" y="8060"/>
                </a:moveTo>
                <a:lnTo>
                  <a:pt x="2885093" y="0"/>
                </a:lnTo>
                <a:lnTo>
                  <a:pt x="2885093" y="761219"/>
                </a:lnTo>
                <a:lnTo>
                  <a:pt x="780" y="751416"/>
                </a:lnTo>
                <a:lnTo>
                  <a:pt x="0" y="806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8C9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371115" y="3279025"/>
            <a:ext cx="891591" cy="307777"/>
          </a:xfrm>
          <a:prstGeom prst="rect">
            <a:avLst/>
          </a:prstGeom>
          <a:solidFill>
            <a:schemeClr val="bg1"/>
          </a:solidFill>
          <a:ln>
            <a:solidFill>
              <a:srgbClr val="A8C957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427984" y="3620952"/>
            <a:ext cx="4614964" cy="2483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16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Studierendenwerk due</a:t>
            </a:r>
          </a:p>
          <a:p>
            <a:pPr algn="l"/>
            <a:endParaRPr lang="de-DE" altLang="de-DE" sz="1600" b="1" dirty="0" smtClean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Studierendenwerksgesetz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mandates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at an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 Studierendenwerk,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Studierendenwerk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These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Studierendwerk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Freiburg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56,00 €.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due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28,00 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ticket</a:t>
            </a:r>
            <a:r>
              <a:rPr lang="de-DE" altLang="de-DE" sz="1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matriculation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DE" altLang="de-D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5324976" y="1923951"/>
            <a:ext cx="0" cy="216024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8078716" y="1894438"/>
            <a:ext cx="0" cy="216024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385623" y="2819875"/>
            <a:ext cx="842561" cy="537058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7380312" y="2763608"/>
            <a:ext cx="753148" cy="515417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0" y="949667"/>
            <a:ext cx="453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Auftrag des Studierendenwerks</a:t>
            </a:r>
            <a:endParaRPr lang="de-DE" sz="20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79512" y="1564720"/>
            <a:ext cx="1220206" cy="307777"/>
          </a:xfrm>
          <a:prstGeom prst="rect">
            <a:avLst/>
          </a:prstGeom>
          <a:noFill/>
          <a:ln>
            <a:solidFill>
              <a:srgbClr val="A8C957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Hochschulen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189419" y="1564720"/>
            <a:ext cx="1627369" cy="307777"/>
          </a:xfrm>
          <a:prstGeom prst="rect">
            <a:avLst/>
          </a:prstGeom>
          <a:noFill/>
          <a:ln>
            <a:solidFill>
              <a:srgbClr val="A8C957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Studierendenwerk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764688" y="1908095"/>
            <a:ext cx="0" cy="216024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3003103" y="1908095"/>
            <a:ext cx="0" cy="216024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3069" y="2191097"/>
            <a:ext cx="1769312" cy="528249"/>
          </a:xfrm>
          <a:custGeom>
            <a:avLst/>
            <a:gdLst>
              <a:gd name="connsiteX0" fmla="*/ 0 w 3709284"/>
              <a:gd name="connsiteY0" fmla="*/ 0 h 307777"/>
              <a:gd name="connsiteX1" fmla="*/ 3709284 w 3709284"/>
              <a:gd name="connsiteY1" fmla="*/ 0 h 307777"/>
              <a:gd name="connsiteX2" fmla="*/ 3709284 w 3709284"/>
              <a:gd name="connsiteY2" fmla="*/ 307777 h 307777"/>
              <a:gd name="connsiteX3" fmla="*/ 0 w 3709284"/>
              <a:gd name="connsiteY3" fmla="*/ 307777 h 307777"/>
              <a:gd name="connsiteX4" fmla="*/ 0 w 3709284"/>
              <a:gd name="connsiteY4" fmla="*/ 0 h 307777"/>
              <a:gd name="connsiteX0" fmla="*/ 0 w 3709284"/>
              <a:gd name="connsiteY0" fmla="*/ 0 h 665586"/>
              <a:gd name="connsiteX1" fmla="*/ 3709284 w 3709284"/>
              <a:gd name="connsiteY1" fmla="*/ 0 h 665586"/>
              <a:gd name="connsiteX2" fmla="*/ 2691517 w 3709284"/>
              <a:gd name="connsiteY2" fmla="*/ 665586 h 665586"/>
              <a:gd name="connsiteX3" fmla="*/ 0 w 3709284"/>
              <a:gd name="connsiteY3" fmla="*/ 307777 h 665586"/>
              <a:gd name="connsiteX4" fmla="*/ 0 w 3709284"/>
              <a:gd name="connsiteY4" fmla="*/ 0 h 665586"/>
              <a:gd name="connsiteX0" fmla="*/ 0 w 2691517"/>
              <a:gd name="connsiteY0" fmla="*/ 0 h 665586"/>
              <a:gd name="connsiteX1" fmla="*/ 2691517 w 2691517"/>
              <a:gd name="connsiteY1" fmla="*/ 39756 h 665586"/>
              <a:gd name="connsiteX2" fmla="*/ 2691517 w 2691517"/>
              <a:gd name="connsiteY2" fmla="*/ 665586 h 665586"/>
              <a:gd name="connsiteX3" fmla="*/ 0 w 2691517"/>
              <a:gd name="connsiteY3" fmla="*/ 307777 h 665586"/>
              <a:gd name="connsiteX4" fmla="*/ 0 w 2691517"/>
              <a:gd name="connsiteY4" fmla="*/ 0 h 665586"/>
              <a:gd name="connsiteX0" fmla="*/ 0 w 2691517"/>
              <a:gd name="connsiteY0" fmla="*/ 0 h 665586"/>
              <a:gd name="connsiteX1" fmla="*/ 2691517 w 2691517"/>
              <a:gd name="connsiteY1" fmla="*/ 39756 h 665586"/>
              <a:gd name="connsiteX2" fmla="*/ 2691517 w 2691517"/>
              <a:gd name="connsiteY2" fmla="*/ 665586 h 665586"/>
              <a:gd name="connsiteX3" fmla="*/ 23853 w 2691517"/>
              <a:gd name="connsiteY3" fmla="*/ 641731 h 665586"/>
              <a:gd name="connsiteX4" fmla="*/ 0 w 2691517"/>
              <a:gd name="connsiteY4" fmla="*/ 0 h 665586"/>
              <a:gd name="connsiteX0" fmla="*/ 0 w 2691517"/>
              <a:gd name="connsiteY0" fmla="*/ 0 h 665586"/>
              <a:gd name="connsiteX1" fmla="*/ 2691517 w 2691517"/>
              <a:gd name="connsiteY1" fmla="*/ 12829 h 665586"/>
              <a:gd name="connsiteX2" fmla="*/ 2691517 w 2691517"/>
              <a:gd name="connsiteY2" fmla="*/ 665586 h 665586"/>
              <a:gd name="connsiteX3" fmla="*/ 23853 w 2691517"/>
              <a:gd name="connsiteY3" fmla="*/ 641731 h 665586"/>
              <a:gd name="connsiteX4" fmla="*/ 0 w 2691517"/>
              <a:gd name="connsiteY4" fmla="*/ 0 h 665586"/>
              <a:gd name="connsiteX0" fmla="*/ 0 w 2691517"/>
              <a:gd name="connsiteY0" fmla="*/ 0 h 690197"/>
              <a:gd name="connsiteX1" fmla="*/ 2691517 w 2691517"/>
              <a:gd name="connsiteY1" fmla="*/ 12829 h 690197"/>
              <a:gd name="connsiteX2" fmla="*/ 2691517 w 2691517"/>
              <a:gd name="connsiteY2" fmla="*/ 665586 h 690197"/>
              <a:gd name="connsiteX3" fmla="*/ 4471 w 2691517"/>
              <a:gd name="connsiteY3" fmla="*/ 690197 h 690197"/>
              <a:gd name="connsiteX4" fmla="*/ 0 w 2691517"/>
              <a:gd name="connsiteY4" fmla="*/ 0 h 690197"/>
              <a:gd name="connsiteX0" fmla="*/ 8584 w 2700101"/>
              <a:gd name="connsiteY0" fmla="*/ 0 h 665586"/>
              <a:gd name="connsiteX1" fmla="*/ 2700101 w 2700101"/>
              <a:gd name="connsiteY1" fmla="*/ 12829 h 665586"/>
              <a:gd name="connsiteX2" fmla="*/ 2700101 w 2700101"/>
              <a:gd name="connsiteY2" fmla="*/ 665586 h 665586"/>
              <a:gd name="connsiteX3" fmla="*/ 134 w 2700101"/>
              <a:gd name="connsiteY3" fmla="*/ 652501 h 665586"/>
              <a:gd name="connsiteX4" fmla="*/ 8584 w 2700101"/>
              <a:gd name="connsiteY4" fmla="*/ 0 h 665586"/>
              <a:gd name="connsiteX0" fmla="*/ 8584 w 2700101"/>
              <a:gd name="connsiteY0" fmla="*/ 3327 h 668913"/>
              <a:gd name="connsiteX1" fmla="*/ 2700101 w 2700101"/>
              <a:gd name="connsiteY1" fmla="*/ 0 h 668913"/>
              <a:gd name="connsiteX2" fmla="*/ 2700101 w 2700101"/>
              <a:gd name="connsiteY2" fmla="*/ 668913 h 668913"/>
              <a:gd name="connsiteX3" fmla="*/ 134 w 2700101"/>
              <a:gd name="connsiteY3" fmla="*/ 655828 h 668913"/>
              <a:gd name="connsiteX4" fmla="*/ 8584 w 2700101"/>
              <a:gd name="connsiteY4" fmla="*/ 3327 h 668913"/>
              <a:gd name="connsiteX0" fmla="*/ 8584 w 2700101"/>
              <a:gd name="connsiteY0" fmla="*/ 3327 h 671984"/>
              <a:gd name="connsiteX1" fmla="*/ 2700101 w 2700101"/>
              <a:gd name="connsiteY1" fmla="*/ 0 h 671984"/>
              <a:gd name="connsiteX2" fmla="*/ 2700101 w 2700101"/>
              <a:gd name="connsiteY2" fmla="*/ 668913 h 671984"/>
              <a:gd name="connsiteX3" fmla="*/ 134 w 2700101"/>
              <a:gd name="connsiteY3" fmla="*/ 671984 h 671984"/>
              <a:gd name="connsiteX4" fmla="*/ 8584 w 2700101"/>
              <a:gd name="connsiteY4" fmla="*/ 3327 h 67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101" h="671984">
                <a:moveTo>
                  <a:pt x="8584" y="3327"/>
                </a:moveTo>
                <a:lnTo>
                  <a:pt x="2700101" y="0"/>
                </a:lnTo>
                <a:lnTo>
                  <a:pt x="2700101" y="668913"/>
                </a:lnTo>
                <a:lnTo>
                  <a:pt x="134" y="671984"/>
                </a:lnTo>
                <a:cubicBezTo>
                  <a:pt x="-1356" y="441918"/>
                  <a:pt x="10074" y="233393"/>
                  <a:pt x="8584" y="3327"/>
                </a:cubicBezTo>
                <a:close/>
              </a:path>
            </a:pathLst>
          </a:custGeom>
          <a:noFill/>
          <a:ln>
            <a:solidFill>
              <a:srgbClr val="A8C9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Lehre, Forschung, Wissenschaft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851996" y="2196126"/>
            <a:ext cx="2254446" cy="523220"/>
          </a:xfrm>
          <a:prstGeom prst="rect">
            <a:avLst/>
          </a:prstGeom>
          <a:solidFill>
            <a:schemeClr val="bg1"/>
          </a:solidFill>
          <a:ln>
            <a:solidFill>
              <a:srgbClr val="A8C9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Soziale, finanzielle und kulturelle Betreuung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733672" y="2741967"/>
            <a:ext cx="842561" cy="537058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2298537" y="2752787"/>
            <a:ext cx="753148" cy="515417"/>
          </a:xfrm>
          <a:prstGeom prst="straightConnector1">
            <a:avLst/>
          </a:prstGeom>
          <a:ln w="25400">
            <a:solidFill>
              <a:srgbClr val="A8C9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1362548" y="3275725"/>
            <a:ext cx="1149674" cy="307777"/>
          </a:xfrm>
          <a:prstGeom prst="rect">
            <a:avLst/>
          </a:prstGeom>
          <a:solidFill>
            <a:schemeClr val="bg1"/>
          </a:solidFill>
          <a:ln>
            <a:solidFill>
              <a:srgbClr val="A8C957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Studierende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0" y="3788788"/>
            <a:ext cx="4507604" cy="23991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16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Studierendenwerksgesetz</a:t>
            </a:r>
          </a:p>
          <a:p>
            <a:pPr algn="l"/>
            <a:endParaRPr lang="de-DE" altLang="de-D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alt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Studierendenwerksgesetz schreibt vor, dass alle Studierenden einer Hochschule, die einem Studierendenwerk angeschlossen ist, einen Studierendenwerksbeitrag entrichten müssen. Dieser berechtigt zur Nutzung der Leistungen der Studierendenwerke.</a:t>
            </a:r>
            <a:br>
              <a:rPr lang="de-DE" alt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Freiburg beträgt der Beitrag derzeit 56,00 €. Hinzu kommt in Freiburg der Solidarbeitrag für das Semesterticket in Höhe von </a:t>
            </a:r>
            <a:r>
              <a:rPr lang="de-DE" alt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28,00 </a:t>
            </a:r>
            <a:r>
              <a:rPr lang="de-DE" alt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€. </a:t>
            </a:r>
            <a:br>
              <a:rPr lang="de-DE" alt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Betrag wird bei der Rückmeldung an der jeweiligen Hochschule bezahlt.</a:t>
            </a:r>
            <a:endParaRPr lang="de-DE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07088" y="1413143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60" y="2186534"/>
            <a:ext cx="4321280" cy="288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07718" y="141314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4427661" y="985714"/>
            <a:ext cx="4608512" cy="38318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altLang="de-DE" sz="15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Training Assistance Act (BAföG)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1/3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German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rate is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853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€/month, 50% donated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consultation-hour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BAföG-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altLang="de-DE" sz="15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altLang="de-DE" sz="1500" b="1" dirty="0" err="1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de-DE" altLang="de-DE" sz="1500" b="1" dirty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b="1" dirty="0" err="1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DE" altLang="de-DE" sz="15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Studijob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(Job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placing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49980" y="985330"/>
            <a:ext cx="4277681" cy="46858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de-DE" altLang="de-DE" sz="15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Bundesausbildungsförderungsgesetz (BAföG)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Förderungsquote: Ein Drittel aller deutschen Studierenden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Höchstsatz liegt bei 861 €/Monat, 50% geschenkt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Antragstellung erforderlich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Beratung in den Sprechstunden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 BAföG-Beratung im Infoladen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de-DE" altLang="de-DE" sz="15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Studienfinanzierungsmöglichkeiten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Studienabschlussdarlehen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Studienkredite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de-DE" alt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Studijob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(Jobvermittlung und </a:t>
            </a:r>
            <a:r>
              <a:rPr lang="de-DE" alt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Jobkurse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28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868144" y="1610953"/>
            <a:ext cx="298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Drinks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99" y="2420888"/>
            <a:ext cx="4320001" cy="288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536" y="1610952"/>
            <a:ext cx="3372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 &amp; Trinken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626494" y="949582"/>
            <a:ext cx="4361560" cy="43581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halls/ 15 cafeterias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(respectively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10 in Freiburg)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dishes each day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ranging from €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1,80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€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3,50 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by weight)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offers, also vegetarian and vegan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</a:t>
            </a:r>
            <a:endParaRPr lang="en-US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and sustainable: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only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fish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only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cage free eggs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 enhancers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Autoload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bonus system </a:t>
            </a: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20918" y="941819"/>
            <a:ext cx="4505576" cy="50044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 / 15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Cafeterien (davon 6 / 10 in Freiburg)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 pro Tag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Essenspreise von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€ 1,80 - € 3,50 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Täglich  wechselndes Angebot, auch vegetarisch und vegan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Aktionswochen und Mensa Specials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Verantwortungsbewusst und nachhaltig: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nur zertifizierter Fisch 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keine Eier aus Käfighaltung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keine Geschmacksverstärker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Vergünstigungen für Stammkundinnen und Stammkunden </a:t>
            </a:r>
          </a:p>
        </p:txBody>
      </p:sp>
    </p:spTree>
    <p:extLst>
      <p:ext uri="{BB962C8B-B14F-4D97-AF65-F5344CB8AC3E}">
        <p14:creationId xmlns:p14="http://schemas.microsoft.com/office/powerpoint/2010/main" val="24872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77941" y="1394680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Accomodation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31" y="2348880"/>
            <a:ext cx="4324223" cy="288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8776" y="1394679"/>
            <a:ext cx="179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104456" y="711076"/>
            <a:ext cx="5039544" cy="57770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dorms with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5.200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 -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those in Freiburg with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4.330 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Accommodation options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rent ranging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225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(Single room) to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(3-room-appartments) 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Online-Application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Tutoring-Program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 finding private accommodation through the </a:t>
            </a:r>
            <a:r>
              <a:rPr lang="en-US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Serviceportal</a:t>
            </a:r>
            <a:endParaRPr lang="en-US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 campaigns at the beginning of each winter term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accommodation programs  „</a:t>
            </a:r>
            <a:r>
              <a:rPr lang="en-US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en-US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and „</a:t>
            </a:r>
            <a:r>
              <a:rPr lang="en-US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“: 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Landlords </a:t>
            </a: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support offer cheap accommodation for students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en-US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Accommodation at the beginning of each winter 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endParaRPr lang="en-US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0" y="707954"/>
            <a:ext cx="4104456" cy="56887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Wohnheime mit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5.200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Plätzen - hiervon in Freiburg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Wohnheime mit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4.330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Plätzen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Wohnformen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Warmmiete zwischen </a:t>
            </a:r>
            <a:b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(Einzelzimmer) und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 </a:t>
            </a: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(3-Zimmer-Wohnung) </a:t>
            </a: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Online-Bewerbung </a:t>
            </a:r>
            <a:endParaRPr lang="de-DE" altLang="de-D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20"/>
              </a:spcBef>
            </a:pP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Tutoren-Programm </a:t>
            </a:r>
          </a:p>
          <a:p>
            <a:pPr>
              <a:lnSpc>
                <a:spcPct val="150000"/>
              </a:lnSpc>
              <a:spcBef>
                <a:spcPts val="12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Privatzimmervermittlung im Serviceportal</a:t>
            </a:r>
          </a:p>
          <a:p>
            <a:pPr>
              <a:lnSpc>
                <a:spcPct val="150000"/>
              </a:lnSpc>
              <a:spcBef>
                <a:spcPts val="12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 Wohnraumkampagne jeweils zu Beginn des Wintersemesters</a:t>
            </a:r>
          </a:p>
          <a:p>
            <a:pPr>
              <a:lnSpc>
                <a:spcPct val="150000"/>
              </a:lnSpc>
              <a:spcBef>
                <a:spcPts val="12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Wohnprogramme  „Wohnen für Hilfe“ und „Gemeinsam Wohnen“: Vermieter mit Hilfewunsch bieten Studierenden günstigen Wohnraum</a:t>
            </a:r>
          </a:p>
          <a:p>
            <a:pPr>
              <a:lnSpc>
                <a:spcPct val="150000"/>
              </a:lnSpc>
              <a:spcBef>
                <a:spcPts val="120"/>
              </a:spcBef>
              <a:defRPr/>
            </a:pPr>
            <a:r>
              <a:rPr lang="de-DE" alt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Notunterkunft jeweils zu Beginn des </a:t>
            </a:r>
            <a:r>
              <a:rPr lang="de-DE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Wintersemesters</a:t>
            </a: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0" y="720000"/>
            <a:ext cx="6948264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>
            <a:solidFill>
              <a:srgbClr val="A8C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2" descr="C:\Users\sedelmeier\AppData\Local\Microsoft\Windows\Temporary Internet Files\Content.Outlook\Z3JKR567\Logo_Zusatz_Claim_4c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343" y="205653"/>
            <a:ext cx="2006605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www.swfr.de</a:t>
            </a:r>
            <a:r>
              <a:rPr lang="de-DE" sz="2000" dirty="0" smtClean="0">
                <a:solidFill>
                  <a:srgbClr val="A8C957"/>
                </a:solidFill>
                <a:latin typeface="Arial Narrow" panose="020B0606020202030204" pitchFamily="34" charset="0"/>
              </a:rPr>
              <a:t>	</a:t>
            </a:r>
            <a:endParaRPr lang="de-DE" sz="2000" dirty="0">
              <a:solidFill>
                <a:srgbClr val="A8C957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12160" y="1394680"/>
            <a:ext cx="2964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2412000"/>
            <a:ext cx="4319076" cy="288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1394679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8C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&amp; Soziales</a:t>
            </a:r>
            <a:endParaRPr lang="de-DE" sz="3200" b="1" dirty="0">
              <a:solidFill>
                <a:srgbClr val="A8C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Bildschirmpräsentation (4:3)</PresentationFormat>
  <Paragraphs>242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Sedelmeier Claudia</dc:creator>
  <cp:lastModifiedBy>Krystof Ute</cp:lastModifiedBy>
  <cp:revision>31</cp:revision>
  <dcterms:created xsi:type="dcterms:W3CDTF">2019-02-25T08:12:50Z</dcterms:created>
  <dcterms:modified xsi:type="dcterms:W3CDTF">2021-09-24T10:29:21Z</dcterms:modified>
</cp:coreProperties>
</file>