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7" r:id="rId3"/>
    <p:sldId id="347" r:id="rId4"/>
    <p:sldId id="342" r:id="rId5"/>
    <p:sldId id="348" r:id="rId6"/>
    <p:sldId id="345" r:id="rId7"/>
    <p:sldId id="349" r:id="rId8"/>
    <p:sldId id="319" r:id="rId9"/>
    <p:sldId id="350" r:id="rId10"/>
    <p:sldId id="346" r:id="rId11"/>
    <p:sldId id="351" r:id="rId12"/>
    <p:sldId id="321" r:id="rId13"/>
    <p:sldId id="352" r:id="rId14"/>
    <p:sldId id="322" r:id="rId15"/>
  </p:sldIdLst>
  <p:sldSz cx="9144000" cy="6858000" type="screen4x3"/>
  <p:notesSz cx="7099300" cy="10234613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BE7"/>
    <a:srgbClr val="C9CAC8"/>
    <a:srgbClr val="EFFFFB"/>
    <a:srgbClr val="FBFFFE"/>
    <a:srgbClr val="E7FEE6"/>
    <a:srgbClr val="BAFDB7"/>
    <a:srgbClr val="E3E4E4"/>
    <a:srgbClr val="B1B3B4"/>
    <a:srgbClr val="D1E0F5"/>
    <a:srgbClr val="57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3873" autoAdjust="0"/>
  </p:normalViewPr>
  <p:slideViewPr>
    <p:cSldViewPr snapToObjects="1">
      <p:cViewPr varScale="1">
        <p:scale>
          <a:sx n="94" d="100"/>
          <a:sy n="94" d="100"/>
        </p:scale>
        <p:origin x="1171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58" tIns="48029" rIns="96058" bIns="48029" numCol="1" anchor="t" anchorCtr="0" compatLnSpc="1">
            <a:prstTxWarp prst="textNoShape">
              <a:avLst/>
            </a:prstTxWarp>
          </a:bodyPr>
          <a:lstStyle>
            <a:lvl1pPr defTabSz="48042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58" tIns="48029" rIns="96058" bIns="48029" numCol="1" anchor="t" anchorCtr="0" compatLnSpc="1">
            <a:prstTxWarp prst="textNoShape">
              <a:avLst/>
            </a:prstTxWarp>
          </a:bodyPr>
          <a:lstStyle>
            <a:lvl1pPr algn="r" defTabSz="48042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3D8A278-127D-4C60-AD32-A007F52B2CEE}" type="datetime1">
              <a:rPr lang="de-DE" altLang="de-DE"/>
              <a:pPr>
                <a:defRPr/>
              </a:pPr>
              <a:t>29.09.2021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58" tIns="48029" rIns="96058" bIns="48029" numCol="1" anchor="b" anchorCtr="0" compatLnSpc="1">
            <a:prstTxWarp prst="textNoShape">
              <a:avLst/>
            </a:prstTxWarp>
          </a:bodyPr>
          <a:lstStyle>
            <a:lvl1pPr defTabSz="48042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58" tIns="48029" rIns="96058" bIns="48029" numCol="1" anchor="b" anchorCtr="0" compatLnSpc="1">
            <a:prstTxWarp prst="textNoShape">
              <a:avLst/>
            </a:prstTxWarp>
          </a:bodyPr>
          <a:lstStyle>
            <a:lvl1pPr algn="r" defTabSz="48042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87DD3C-F87F-4D4A-8D8B-639A23ACBB3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7336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58" tIns="48029" rIns="96058" bIns="48029" numCol="1" anchor="t" anchorCtr="0" compatLnSpc="1">
            <a:prstTxWarp prst="textNoShape">
              <a:avLst/>
            </a:prstTxWarp>
          </a:bodyPr>
          <a:lstStyle>
            <a:lvl1pPr defTabSz="48042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58" tIns="48029" rIns="96058" bIns="48029" numCol="1" anchor="t" anchorCtr="0" compatLnSpc="1">
            <a:prstTxWarp prst="textNoShape">
              <a:avLst/>
            </a:prstTxWarp>
          </a:bodyPr>
          <a:lstStyle>
            <a:lvl1pPr algn="r" defTabSz="48042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F682D2B-4BE0-48D4-9AF8-BD84DC111780}" type="datetime1">
              <a:rPr lang="de-DE" altLang="de-DE"/>
              <a:pPr>
                <a:defRPr/>
              </a:pPr>
              <a:t>29.09.2021</a:t>
            </a:fld>
            <a:endParaRPr lang="de-DE" altLang="de-DE"/>
          </a:p>
        </p:txBody>
      </p:sp>
      <p:sp>
        <p:nvSpPr>
          <p:cNvPr id="307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90600" y="768350"/>
            <a:ext cx="5116513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58" tIns="48029" rIns="96058" bIns="48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Mastertextformat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58" tIns="48029" rIns="96058" bIns="48029" numCol="1" anchor="b" anchorCtr="0" compatLnSpc="1">
            <a:prstTxWarp prst="textNoShape">
              <a:avLst/>
            </a:prstTxWarp>
          </a:bodyPr>
          <a:lstStyle>
            <a:lvl1pPr defTabSz="48042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58" tIns="48029" rIns="96058" bIns="48029" numCol="1" anchor="b" anchorCtr="0" compatLnSpc="1">
            <a:prstTxWarp prst="textNoShape">
              <a:avLst/>
            </a:prstTxWarp>
          </a:bodyPr>
          <a:lstStyle>
            <a:lvl1pPr algn="r" defTabSz="48042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6AFF4C-021F-43CE-A8F3-62EC04C4D70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4874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61384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 Studium</a:t>
            </a:r>
            <a:r>
              <a:rPr lang="de-DE" baseline="0" dirty="0" smtClean="0"/>
              <a:t> in Deutschland ist anders als in Ihrem Heimatland und stellt Sie vor sprachliche und interkulturelle Herausforderungen. Das SLI hilft Ihnen, diesen zu begegnen.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AFF4C-021F-43CE-A8F3-62EC04C4D70E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526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Studying</a:t>
            </a:r>
            <a:r>
              <a:rPr lang="de-DE" baseline="0" dirty="0" smtClean="0"/>
              <a:t> in Germany will </a:t>
            </a:r>
            <a:r>
              <a:rPr lang="de-DE" baseline="0" dirty="0" err="1" smtClean="0"/>
              <a:t>pose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linguistic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intercultural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challenges</a:t>
            </a:r>
            <a:r>
              <a:rPr lang="de-DE" baseline="0" dirty="0" smtClean="0"/>
              <a:t>. The Language Teaching </a:t>
            </a:r>
            <a:r>
              <a:rPr lang="de-DE" baseline="0" dirty="0" err="1" smtClean="0"/>
              <a:t>Centre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help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cope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AFF4C-021F-43CE-A8F3-62EC04C4D70E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916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Sprachkurse: 4 UE pro Woche Mo</a:t>
            </a:r>
            <a:r>
              <a:rPr lang="de-DE" baseline="0" dirty="0" smtClean="0"/>
              <a:t> und Mi 8:00 – 10:00 Uhr ODER 16:00 – 18:00 Uhr</a:t>
            </a:r>
          </a:p>
          <a:p>
            <a:r>
              <a:rPr lang="de-DE" b="1" baseline="0" dirty="0" smtClean="0">
                <a:solidFill>
                  <a:srgbClr val="FF0000"/>
                </a:solidFill>
              </a:rPr>
              <a:t>Anwesenheit in den ersten beiden Sitzungen obligatorisch, sonst wird Platz an TN auf Warteliste vergeben!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AFF4C-021F-43CE-A8F3-62EC04C4D70E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573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baseline="0" dirty="0" err="1" smtClean="0">
                <a:solidFill>
                  <a:srgbClr val="FF0000"/>
                </a:solidFill>
              </a:rPr>
              <a:t>Attendance</a:t>
            </a:r>
            <a:r>
              <a:rPr lang="de-DE" b="1" baseline="0" dirty="0" smtClean="0">
                <a:solidFill>
                  <a:srgbClr val="FF0000"/>
                </a:solidFill>
              </a:rPr>
              <a:t> in </a:t>
            </a:r>
            <a:r>
              <a:rPr lang="de-DE" b="1" baseline="0" dirty="0" err="1" smtClean="0">
                <a:solidFill>
                  <a:srgbClr val="FF0000"/>
                </a:solidFill>
              </a:rPr>
              <a:t>the</a:t>
            </a:r>
            <a:r>
              <a:rPr lang="de-DE" b="1" baseline="0" dirty="0" smtClean="0">
                <a:solidFill>
                  <a:srgbClr val="FF0000"/>
                </a:solidFill>
              </a:rPr>
              <a:t> </a:t>
            </a:r>
            <a:r>
              <a:rPr lang="de-DE" b="1" baseline="0" dirty="0" err="1" smtClean="0">
                <a:solidFill>
                  <a:srgbClr val="FF0000"/>
                </a:solidFill>
              </a:rPr>
              <a:t>first</a:t>
            </a:r>
            <a:r>
              <a:rPr lang="de-DE" b="1" baseline="0" dirty="0" smtClean="0">
                <a:solidFill>
                  <a:srgbClr val="FF0000"/>
                </a:solidFill>
              </a:rPr>
              <a:t> </a:t>
            </a:r>
            <a:r>
              <a:rPr lang="de-DE" b="1" baseline="0" dirty="0" err="1" smtClean="0">
                <a:solidFill>
                  <a:srgbClr val="FF0000"/>
                </a:solidFill>
              </a:rPr>
              <a:t>two</a:t>
            </a:r>
            <a:r>
              <a:rPr lang="de-DE" b="1" baseline="0" dirty="0" smtClean="0">
                <a:solidFill>
                  <a:srgbClr val="FF0000"/>
                </a:solidFill>
              </a:rPr>
              <a:t> </a:t>
            </a:r>
            <a:r>
              <a:rPr lang="de-DE" b="1" baseline="0" dirty="0" err="1" smtClean="0">
                <a:solidFill>
                  <a:srgbClr val="FF0000"/>
                </a:solidFill>
              </a:rPr>
              <a:t>sessions</a:t>
            </a:r>
            <a:r>
              <a:rPr lang="de-DE" b="1" baseline="0" dirty="0" smtClean="0">
                <a:solidFill>
                  <a:srgbClr val="FF0000"/>
                </a:solidFill>
              </a:rPr>
              <a:t> </a:t>
            </a:r>
            <a:r>
              <a:rPr lang="de-DE" b="1" baseline="0" dirty="0" err="1" smtClean="0">
                <a:solidFill>
                  <a:srgbClr val="FF0000"/>
                </a:solidFill>
              </a:rPr>
              <a:t>is</a:t>
            </a:r>
            <a:r>
              <a:rPr lang="de-DE" b="1" baseline="0" dirty="0" smtClean="0">
                <a:solidFill>
                  <a:srgbClr val="FF0000"/>
                </a:solidFill>
              </a:rPr>
              <a:t> </a:t>
            </a:r>
            <a:r>
              <a:rPr lang="de-DE" b="1" baseline="0" dirty="0" err="1" smtClean="0">
                <a:solidFill>
                  <a:srgbClr val="FF0000"/>
                </a:solidFill>
              </a:rPr>
              <a:t>compulsory</a:t>
            </a:r>
            <a:r>
              <a:rPr lang="de-DE" b="1" baseline="0" dirty="0" smtClean="0">
                <a:solidFill>
                  <a:srgbClr val="FF0000"/>
                </a:solidFill>
              </a:rPr>
              <a:t>. </a:t>
            </a:r>
            <a:r>
              <a:rPr lang="de-DE" b="1" baseline="0" dirty="0" err="1" smtClean="0">
                <a:solidFill>
                  <a:srgbClr val="FF0000"/>
                </a:solidFill>
              </a:rPr>
              <a:t>Otherwise</a:t>
            </a:r>
            <a:r>
              <a:rPr lang="de-DE" b="1" baseline="0" dirty="0" smtClean="0">
                <a:solidFill>
                  <a:srgbClr val="FF0000"/>
                </a:solidFill>
              </a:rPr>
              <a:t> </a:t>
            </a:r>
            <a:r>
              <a:rPr lang="de-DE" b="1" baseline="0" dirty="0" err="1" smtClean="0">
                <a:solidFill>
                  <a:srgbClr val="FF0000"/>
                </a:solidFill>
              </a:rPr>
              <a:t>your</a:t>
            </a:r>
            <a:r>
              <a:rPr lang="de-DE" b="1" baseline="0" dirty="0" smtClean="0">
                <a:solidFill>
                  <a:srgbClr val="FF0000"/>
                </a:solidFill>
              </a:rPr>
              <a:t> </a:t>
            </a:r>
            <a:r>
              <a:rPr lang="de-DE" b="1" baseline="0" dirty="0" err="1" smtClean="0">
                <a:solidFill>
                  <a:srgbClr val="FF0000"/>
                </a:solidFill>
              </a:rPr>
              <a:t>place</a:t>
            </a:r>
            <a:r>
              <a:rPr lang="de-DE" b="1" baseline="0" dirty="0" smtClean="0">
                <a:solidFill>
                  <a:srgbClr val="FF0000"/>
                </a:solidFill>
              </a:rPr>
              <a:t> will </a:t>
            </a:r>
            <a:r>
              <a:rPr lang="de-DE" b="1" baseline="0" dirty="0" err="1" smtClean="0">
                <a:solidFill>
                  <a:srgbClr val="FF0000"/>
                </a:solidFill>
              </a:rPr>
              <a:t>be</a:t>
            </a:r>
            <a:r>
              <a:rPr lang="de-DE" b="1" baseline="0" dirty="0" smtClean="0">
                <a:solidFill>
                  <a:srgbClr val="FF0000"/>
                </a:solidFill>
              </a:rPr>
              <a:t> </a:t>
            </a:r>
            <a:r>
              <a:rPr lang="de-DE" b="1" baseline="0" dirty="0" err="1" smtClean="0">
                <a:solidFill>
                  <a:srgbClr val="FF0000"/>
                </a:solidFill>
              </a:rPr>
              <a:t>given</a:t>
            </a:r>
            <a:r>
              <a:rPr lang="de-DE" b="1" baseline="0" dirty="0" smtClean="0">
                <a:solidFill>
                  <a:srgbClr val="FF0000"/>
                </a:solidFill>
              </a:rPr>
              <a:t> </a:t>
            </a:r>
            <a:r>
              <a:rPr lang="de-DE" b="1" baseline="0" dirty="0" err="1" smtClean="0">
                <a:solidFill>
                  <a:srgbClr val="FF0000"/>
                </a:solidFill>
              </a:rPr>
              <a:t>to</a:t>
            </a:r>
            <a:r>
              <a:rPr lang="de-DE" b="1" baseline="0" dirty="0" smtClean="0">
                <a:solidFill>
                  <a:srgbClr val="FF0000"/>
                </a:solidFill>
              </a:rPr>
              <a:t> a </a:t>
            </a:r>
            <a:r>
              <a:rPr lang="de-DE" b="1" baseline="0" dirty="0" err="1" smtClean="0">
                <a:solidFill>
                  <a:srgbClr val="FF0000"/>
                </a:solidFill>
              </a:rPr>
              <a:t>student</a:t>
            </a:r>
            <a:r>
              <a:rPr lang="de-DE" b="1" baseline="0" dirty="0" smtClean="0">
                <a:solidFill>
                  <a:srgbClr val="FF0000"/>
                </a:solidFill>
              </a:rPr>
              <a:t> on </a:t>
            </a:r>
            <a:r>
              <a:rPr lang="de-DE" b="1" baseline="0" dirty="0" err="1" smtClean="0">
                <a:solidFill>
                  <a:srgbClr val="FF0000"/>
                </a:solidFill>
              </a:rPr>
              <a:t>the</a:t>
            </a:r>
            <a:r>
              <a:rPr lang="de-DE" b="1" baseline="0" dirty="0" smtClean="0">
                <a:solidFill>
                  <a:srgbClr val="FF0000"/>
                </a:solidFill>
              </a:rPr>
              <a:t> </a:t>
            </a:r>
            <a:r>
              <a:rPr lang="de-DE" b="1" baseline="0" dirty="0" err="1" smtClean="0">
                <a:solidFill>
                  <a:srgbClr val="FF0000"/>
                </a:solidFill>
              </a:rPr>
              <a:t>waiting</a:t>
            </a:r>
            <a:r>
              <a:rPr lang="de-DE" b="1" baseline="0" dirty="0" smtClean="0">
                <a:solidFill>
                  <a:srgbClr val="FF0000"/>
                </a:solidFill>
              </a:rPr>
              <a:t> </a:t>
            </a:r>
            <a:r>
              <a:rPr lang="de-DE" b="1" baseline="0" dirty="0" err="1" smtClean="0">
                <a:solidFill>
                  <a:srgbClr val="FF0000"/>
                </a:solidFill>
              </a:rPr>
              <a:t>list</a:t>
            </a:r>
            <a:r>
              <a:rPr lang="de-DE" b="1" baseline="0" dirty="0" smtClean="0">
                <a:solidFill>
                  <a:srgbClr val="FF0000"/>
                </a:solidFill>
              </a:rPr>
              <a:t>!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AFF4C-021F-43CE-A8F3-62EC04C4D70E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8253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AFF4C-021F-43CE-A8F3-62EC04C4D70E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9035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804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6AFF4C-021F-43CE-A8F3-62EC04C4D70E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pPr marL="0" marR="0" lvl="0" indent="0" algn="r" defTabSz="4804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05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Für Mitglieder der Universität und TN der SLI-Sprachkurse.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Unicard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benötigt. 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TN aus SLI-Sprachkursen ohne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Unicard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erhalten SL-Benutzerkarte bei der Sprachlaboraufsicht.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AFF4C-021F-43CE-A8F3-62EC04C4D70E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5482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students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staff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University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Freiburg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and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SLI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language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course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participants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.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Unicard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needed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, SLI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language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course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participants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without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Unicard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SLI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staff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will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issue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a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user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Geneva" charset="-128"/>
                <a:cs typeface="+mn-cs"/>
              </a:rPr>
              <a:t> ID.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Geneva" charset="-128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AFF4C-021F-43CE-A8F3-62EC04C4D70E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755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ni_PowerPoint-Titel_E1e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platzhalter 2"/>
          <p:cNvSpPr>
            <a:spLocks noGrp="1"/>
          </p:cNvSpPr>
          <p:nvPr>
            <p:ph type="subTitle" idx="1"/>
          </p:nvPr>
        </p:nvSpPr>
        <p:spPr>
          <a:xfrm>
            <a:off x="466725" y="2781300"/>
            <a:ext cx="7418388" cy="1800225"/>
          </a:xfrm>
        </p:spPr>
        <p:txBody>
          <a:bodyPr/>
          <a:lstStyle>
            <a:lvl1pPr marL="0" indent="0">
              <a:defRPr sz="2400"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sp>
        <p:nvSpPr>
          <p:cNvPr id="21511" name="Titelplatzhalter 6"/>
          <p:cNvSpPr>
            <a:spLocks noGrp="1"/>
          </p:cNvSpPr>
          <p:nvPr>
            <p:ph type="ctrTitle"/>
          </p:nvPr>
        </p:nvSpPr>
        <p:spPr>
          <a:xfrm>
            <a:off x="466725" y="1268413"/>
            <a:ext cx="7418388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0551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6855-7D17-43C7-A464-E22B6BD4536A}" type="datetime1">
              <a:rPr lang="de-DE" altLang="de-DE"/>
              <a:pPr>
                <a:defRPr/>
              </a:pPr>
              <a:t>29.09.2021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 / Referentin / Fakultät oder Institut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AF64-9A45-4716-9E17-3C23F1A94A8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310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973763" y="304800"/>
            <a:ext cx="1835150" cy="5930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304800"/>
            <a:ext cx="5353050" cy="59309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8F10A-5ECE-4BE4-9B02-EE473629029E}" type="datetime1">
              <a:rPr lang="de-DE" altLang="de-DE"/>
              <a:pPr>
                <a:defRPr/>
              </a:pPr>
              <a:t>29.09.2021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 / Referentin / Fakultät oder Institut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3DFC8-5BBD-4885-AA6A-866C1A3BB4E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2432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1484313"/>
            <a:ext cx="3594100" cy="47513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214813" y="1484313"/>
            <a:ext cx="3594100" cy="2298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214813" y="3935413"/>
            <a:ext cx="3594100" cy="2300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AC8C8-9027-43C4-9876-40FA02257A25}" type="datetime1">
              <a:rPr lang="de-DE" altLang="de-DE"/>
              <a:pPr>
                <a:defRPr/>
              </a:pPr>
              <a:t>29.09.2021</a:t>
            </a:fld>
            <a:endParaRPr lang="de-DE" alt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 / Referentin / Fakultät oder Institut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36FA5-D757-48D9-A25F-0E3996D528E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595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594100" cy="47513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214813" y="1484313"/>
            <a:ext cx="3594100" cy="2298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214813" y="3935413"/>
            <a:ext cx="3594100" cy="2300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6E5E-0A0D-403B-8723-98BE2BEDB7AD}" type="datetime1">
              <a:rPr lang="de-DE" altLang="de-DE"/>
              <a:pPr>
                <a:defRPr/>
              </a:pPr>
              <a:t>29.09.2021</a:t>
            </a:fld>
            <a:endParaRPr lang="de-DE" alt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 / Referentin / Fakultät oder Institut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1CBF-E874-4AB7-9A7B-05F3E1FE1D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645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68313" y="304800"/>
            <a:ext cx="7340600" cy="59309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48FEF-91E5-4DD0-BA8F-298A5C81ED11}" type="datetime1">
              <a:rPr lang="de-DE" altLang="de-DE"/>
              <a:pPr>
                <a:defRPr/>
              </a:pPr>
              <a:t>29.09.2021</a:t>
            </a:fld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 / Referentin / Fakultät oder Institut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51F09-7900-4CB5-A4DD-8F7B52567A2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4065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3594100" cy="2298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313" y="3935413"/>
            <a:ext cx="3594100" cy="2300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214813" y="1484313"/>
            <a:ext cx="3594100" cy="47513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D2887-00CD-4291-B249-DBC06C7F8C19}" type="datetime1">
              <a:rPr lang="de-DE" altLang="de-DE"/>
              <a:pPr>
                <a:defRPr/>
              </a:pPr>
              <a:t>29.09.2021</a:t>
            </a:fld>
            <a:endParaRPr lang="de-DE" alt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 / Referentin / Fakultät oder Institut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21AD6-F95B-48D8-9410-51CB26A6F1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977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3594100" cy="2298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214813" y="1484313"/>
            <a:ext cx="3594100" cy="2298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8313" y="3935413"/>
            <a:ext cx="7340600" cy="2300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9782-C2F3-4B0C-8D40-C55E073367D6}" type="datetime1">
              <a:rPr lang="de-DE" altLang="de-DE"/>
              <a:pPr>
                <a:defRPr/>
              </a:pPr>
              <a:t>29.09.2021</a:t>
            </a:fld>
            <a:endParaRPr lang="de-DE" alt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 / Referentin / Fakultät oder Institut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6178-996E-4A6F-9A63-31CD06963B8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230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C168-28F9-4CA8-84AA-9E381B483464}" type="datetime1">
              <a:rPr lang="de-DE" altLang="de-DE"/>
              <a:pPr>
                <a:defRPr/>
              </a:pPr>
              <a:t>29.09.2021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 / Referentin / Fakultät oder Institut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B739-BBE1-432E-938A-92CCD6A8D4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548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35B5-E0D0-41B5-8C62-8350A59DBEC8}" type="datetime1">
              <a:rPr lang="de-DE" altLang="de-DE"/>
              <a:pPr>
                <a:defRPr/>
              </a:pPr>
              <a:t>29.09.2021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 / Referentin / Fakultät oder Institut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1B0EB-44AF-43D0-9805-030984AAF7C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95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5941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14813" y="1484313"/>
            <a:ext cx="35941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1A73E-9617-4B92-B27B-AF03989B2350}" type="datetime1">
              <a:rPr lang="de-DE" altLang="de-DE"/>
              <a:pPr>
                <a:defRPr/>
              </a:pPr>
              <a:t>29.09.2021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 / Referentin / Fakultät oder Institut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7EA7-3548-490C-8DEE-242A347086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806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B5EA-57A5-4B5C-8E7B-6E16566212C3}" type="datetime1">
              <a:rPr lang="de-DE" altLang="de-DE"/>
              <a:pPr>
                <a:defRPr/>
              </a:pPr>
              <a:t>29.09.2021</a:t>
            </a:fld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 / Referentin / Fakultät oder Institut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CD0A-CFB6-4950-937D-EC24A33BCB5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816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D1B3B-589B-4FEB-8ECD-6194C3CAFADE}" type="datetime1">
              <a:rPr lang="de-DE" altLang="de-DE"/>
              <a:pPr>
                <a:defRPr/>
              </a:pPr>
              <a:t>29.09.2021</a:t>
            </a:fld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 / Referentin / Fakultät oder Institut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C200-390F-4F3E-9CA6-8F4E7D96AD5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253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2C2-0CC9-4EF5-9623-E903CC7D067A}" type="datetime1">
              <a:rPr lang="de-DE" altLang="de-DE"/>
              <a:pPr>
                <a:defRPr/>
              </a:pPr>
              <a:t>29.09.2021</a:t>
            </a:fld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 / Referentin / Fakultät oder Institut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649F0-850D-4DF2-88AD-D30F70BCC5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328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4AD89-55A9-4FAA-BA9B-BAC840198BD2}" type="datetime1">
              <a:rPr lang="de-DE" altLang="de-DE"/>
              <a:pPr>
                <a:defRPr/>
              </a:pPr>
              <a:t>29.09.2021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 / Referentin / Fakultät oder Institut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6C7B9-C49E-46CC-82D7-4D1894A277E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257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40188-5B46-46F9-A842-D69EC7D8ED1B}" type="datetime1">
              <a:rPr lang="de-DE" altLang="de-DE"/>
              <a:pPr>
                <a:defRPr/>
              </a:pPr>
              <a:t>29.09.2021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 / Referentin / Fakultät oder Institut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02D5B-9890-4462-8E6E-EE521BDCD8D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519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Uni_PowerPoint-Master_E2_RGB_3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484313"/>
            <a:ext cx="73406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</a:t>
            </a:r>
          </a:p>
          <a:p>
            <a:pPr lvl="2"/>
            <a:r>
              <a:rPr lang="de-DE" altLang="de-DE" smtClean="0"/>
              <a:t> 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8313" y="6551613"/>
            <a:ext cx="598487" cy="234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defRPr sz="8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DD63F49-0DA3-4EA9-8FAD-4D0948EB2170}" type="datetime1">
              <a:rPr lang="de-DE" altLang="de-DE"/>
              <a:pPr>
                <a:defRPr/>
              </a:pPr>
              <a:t>29.09.2021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79500" y="6551613"/>
            <a:ext cx="6300788" cy="234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altLang="de-DE"/>
              <a:t>Präsentation / Referentin / Fakultät oder Institut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88225" y="6551613"/>
            <a:ext cx="420688" cy="234950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8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4D6F25-46CE-4A47-90DD-38BC6E3F1AC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1" name="Titelplatzhalter 6"/>
          <p:cNvSpPr>
            <a:spLocks noGrp="1"/>
          </p:cNvSpPr>
          <p:nvPr>
            <p:ph type="title"/>
          </p:nvPr>
        </p:nvSpPr>
        <p:spPr bwMode="auto">
          <a:xfrm>
            <a:off x="468313" y="304800"/>
            <a:ext cx="59039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sli.uni-freiburg.de/sommer-winter" TargetMode="Externa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sli.uni-freiburg.de/summer-winter" TargetMode="Externa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.uni-freiburg.de/selbstlern/Sprachlabo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.uni-freiburg.de/selflearning/Sprachlabor-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li.uni-freiburg.de" TargetMode="External"/><Relationship Id="rId2" Type="http://schemas.openxmlformats.org/officeDocument/2006/relationships/hyperlink" Target="http://www.sli.uni-freiburg.de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://www.sli.uni-freiburg.de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.uni-freiburg.de/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http://www.sli.uni-freiburg.d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http://www.sli.uni-freiburg.d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sli.uni-freiburg.de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sli.uni-freiburg.de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3"/>
          <p:cNvSpPr txBox="1">
            <a:spLocks noChangeArrowheads="1"/>
          </p:cNvSpPr>
          <p:nvPr/>
        </p:nvSpPr>
        <p:spPr bwMode="auto">
          <a:xfrm>
            <a:off x="384785" y="1124744"/>
            <a:ext cx="7632848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r>
              <a:rPr lang="de-DE" altLang="de-DE" sz="4800" dirty="0">
                <a:latin typeface="Times New Roman" panose="02020603050405020304" pitchFamily="18" charset="0"/>
              </a:rPr>
              <a:t>Sprachen lernen am Sprachlehrinstitut </a:t>
            </a:r>
            <a:endParaRPr lang="de-DE" altLang="de-DE" sz="4800" dirty="0" smtClean="0">
              <a:latin typeface="Times New Roman" panose="02020603050405020304" pitchFamily="18" charset="0"/>
            </a:endParaRPr>
          </a:p>
          <a:p>
            <a:pPr defTabSz="914400" eaLnBrk="1" hangingPunct="1">
              <a:spcBef>
                <a:spcPct val="0"/>
              </a:spcBef>
            </a:pPr>
            <a:endParaRPr lang="de-DE" altLang="de-DE" sz="2000" dirty="0" smtClean="0">
              <a:latin typeface="Times New Roman" panose="02020603050405020304" pitchFamily="18" charset="0"/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de-DE" altLang="ja-JP" sz="4800" dirty="0" err="1">
                <a:latin typeface="Times New Roman" panose="02020603050405020304" pitchFamily="18" charset="0"/>
                <a:ea typeface="MS PMincho" pitchFamily="18" charset="-128"/>
              </a:rPr>
              <a:t>Learn</a:t>
            </a:r>
            <a:r>
              <a:rPr lang="de-DE" altLang="ja-JP" sz="4800" dirty="0">
                <a:latin typeface="Times New Roman" panose="02020603050405020304" pitchFamily="18" charset="0"/>
                <a:ea typeface="MS PMincho" pitchFamily="18" charset="-128"/>
              </a:rPr>
              <a:t> </a:t>
            </a:r>
            <a:r>
              <a:rPr lang="de-DE" altLang="ja-JP" sz="4800" dirty="0" err="1">
                <a:latin typeface="Times New Roman" panose="02020603050405020304" pitchFamily="18" charset="0"/>
                <a:ea typeface="MS PMincho" pitchFamily="18" charset="-128"/>
              </a:rPr>
              <a:t>Languages</a:t>
            </a:r>
            <a:r>
              <a:rPr lang="de-DE" altLang="ja-JP" sz="4800" dirty="0">
                <a:latin typeface="Times New Roman" panose="02020603050405020304" pitchFamily="18" charset="0"/>
                <a:ea typeface="MS PMincho" pitchFamily="18" charset="-128"/>
              </a:rPr>
              <a:t> at </a:t>
            </a:r>
            <a:r>
              <a:rPr lang="de-DE" altLang="ja-JP" sz="4800" dirty="0" err="1">
                <a:latin typeface="Times New Roman" panose="02020603050405020304" pitchFamily="18" charset="0"/>
                <a:ea typeface="MS PMincho" pitchFamily="18" charset="-128"/>
              </a:rPr>
              <a:t>the</a:t>
            </a:r>
            <a:r>
              <a:rPr lang="de-DE" altLang="ja-JP" sz="4800" dirty="0">
                <a:latin typeface="Times New Roman" panose="02020603050405020304" pitchFamily="18" charset="0"/>
                <a:ea typeface="MS PMincho" pitchFamily="18" charset="-128"/>
              </a:rPr>
              <a:t> Language Teaching </a:t>
            </a:r>
            <a:r>
              <a:rPr lang="de-DE" altLang="ja-JP" sz="4800" dirty="0" err="1" smtClean="0">
                <a:latin typeface="Times New Roman" panose="02020603050405020304" pitchFamily="18" charset="0"/>
                <a:ea typeface="MS PMincho" pitchFamily="18" charset="-128"/>
              </a:rPr>
              <a:t>Centre</a:t>
            </a:r>
            <a:endParaRPr lang="de-DE" altLang="de-DE" sz="4800" dirty="0">
              <a:latin typeface="Times New Roman" panose="02020603050405020304" pitchFamily="18" charset="0"/>
            </a:endParaRPr>
          </a:p>
          <a:p>
            <a:pPr defTabSz="914400" eaLnBrk="1" hangingPunct="1">
              <a:spcBef>
                <a:spcPct val="0"/>
              </a:spcBef>
            </a:pPr>
            <a:endParaRPr lang="de-DE" altLang="de-DE" sz="2000" dirty="0">
              <a:latin typeface="Times New Roman" panose="02020603050405020304" pitchFamily="18" charset="0"/>
            </a:endParaRPr>
          </a:p>
        </p:txBody>
      </p:sp>
      <p:pic>
        <p:nvPicPr>
          <p:cNvPr id="5123" name="Picture 9" descr="P:\Logos\SLI\logo_breit_farbe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1938"/>
            <a:ext cx="26447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030F73-CD0E-4576-A020-F54145F760F9}" type="slidenum">
              <a:rPr lang="de-DE" altLang="de-DE" sz="8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10</a:t>
            </a:fld>
            <a:endParaRPr lang="de-DE" altLang="de-DE" sz="8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Rectangle 2"/>
          <p:cNvSpPr>
            <a:spLocks noGrp="1"/>
          </p:cNvSpPr>
          <p:nvPr>
            <p:ph type="title"/>
          </p:nvPr>
        </p:nvSpPr>
        <p:spPr>
          <a:xfrm>
            <a:off x="395535" y="404664"/>
            <a:ext cx="5976690" cy="620861"/>
          </a:xfrm>
        </p:spPr>
        <p:txBody>
          <a:bodyPr/>
          <a:lstStyle/>
          <a:p>
            <a:pPr eaLnBrk="1" hangingPunct="1"/>
            <a:r>
              <a:rPr lang="de-DE" altLang="de-DE" sz="2800" dirty="0" smtClean="0"/>
              <a:t>Sommer- und Winter-Universität</a:t>
            </a:r>
            <a:endParaRPr lang="de-DE" altLang="de-DE" sz="2800" dirty="0" smtClean="0">
              <a:ea typeface="MS PMincho" pitchFamily="18" charset="-128"/>
            </a:endParaRPr>
          </a:p>
        </p:txBody>
      </p:sp>
      <p:sp>
        <p:nvSpPr>
          <p:cNvPr id="17412" name="Rectangle 4"/>
          <p:cNvSpPr>
            <a:spLocks noGrp="1"/>
          </p:cNvSpPr>
          <p:nvPr>
            <p:ph type="body" sz="half" idx="3"/>
          </p:nvPr>
        </p:nvSpPr>
        <p:spPr>
          <a:xfrm>
            <a:off x="395535" y="1376321"/>
            <a:ext cx="7541965" cy="2762267"/>
          </a:xfrm>
        </p:spPr>
        <p:txBody>
          <a:bodyPr/>
          <a:lstStyle/>
          <a:p>
            <a:pPr marL="0" indent="0" defTabSz="457200">
              <a:defRPr/>
            </a:pPr>
            <a:r>
              <a:rPr lang="en-US" altLang="de-DE" sz="2000" b="1" kern="1200" dirty="0" err="1" smtClean="0">
                <a:ea typeface="Geneva" charset="-128"/>
              </a:rPr>
              <a:t>Studienvorbereitende</a:t>
            </a:r>
            <a:r>
              <a:rPr lang="en-US" altLang="de-DE" sz="2000" b="1" kern="1200" dirty="0" smtClean="0">
                <a:ea typeface="Geneva" charset="-128"/>
              </a:rPr>
              <a:t> </a:t>
            </a:r>
            <a:r>
              <a:rPr lang="en-US" altLang="de-DE" sz="2000" b="1" kern="1200" dirty="0" err="1" smtClean="0">
                <a:ea typeface="Geneva" charset="-128"/>
              </a:rPr>
              <a:t>Intensivsprachkurse</a:t>
            </a:r>
            <a:r>
              <a:rPr lang="en-US" altLang="de-DE" sz="2000" b="1" kern="1200" dirty="0" smtClean="0">
                <a:ea typeface="Geneva" charset="-128"/>
              </a:rPr>
              <a:t> </a:t>
            </a:r>
          </a:p>
          <a:p>
            <a:pPr marL="0" indent="0" defTabSz="457200">
              <a:defRPr/>
            </a:pPr>
            <a:endParaRPr lang="en-US" altLang="de-DE" sz="2000" dirty="0" smtClean="0"/>
          </a:p>
          <a:p>
            <a:pPr defTabSz="457200"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Sprachunterricht am Vormittag</a:t>
            </a:r>
          </a:p>
          <a:p>
            <a:pPr defTabSz="457200"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Übungen und Seminare am Nachmittag</a:t>
            </a:r>
          </a:p>
          <a:p>
            <a:pPr defTabSz="457200"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Zeugnis mit max. 7 ECTS-Punkten</a:t>
            </a:r>
          </a:p>
          <a:p>
            <a:pPr defTabSz="457200"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Freizeitangebot in und um Freiburg</a:t>
            </a:r>
          </a:p>
          <a:p>
            <a:pPr defTabSz="457200"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Tagesausflüge in die weitere Umgebung</a:t>
            </a:r>
            <a:endParaRPr lang="en-US" altLang="de-DE" sz="2000" kern="1200" dirty="0" smtClean="0">
              <a:ea typeface="Geneva" charset="-128"/>
            </a:endParaRPr>
          </a:p>
          <a:p>
            <a:pPr marL="0" indent="0" defTabSz="457200">
              <a:defRPr/>
            </a:pPr>
            <a:endParaRPr lang="de-DE" altLang="de-DE" sz="1900" kern="1200" dirty="0">
              <a:latin typeface="Arial" panose="020B0604020202020204" pitchFamily="34" charset="0"/>
              <a:ea typeface="Geneva" charset="-128"/>
            </a:endParaRPr>
          </a:p>
        </p:txBody>
      </p:sp>
      <p:pic>
        <p:nvPicPr>
          <p:cNvPr id="15365" name="Picture 9" descr="DSC00645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6265" y="2191467"/>
            <a:ext cx="2622870" cy="1850512"/>
          </a:xfrm>
        </p:spPr>
      </p:pic>
      <p:sp>
        <p:nvSpPr>
          <p:cNvPr id="15366" name="Text Box 11"/>
          <p:cNvSpPr txBox="1">
            <a:spLocks noChangeArrowheads="1"/>
          </p:cNvSpPr>
          <p:nvPr/>
        </p:nvSpPr>
        <p:spPr bwMode="auto">
          <a:xfrm rot="16200000">
            <a:off x="7525207" y="3769036"/>
            <a:ext cx="307777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800" dirty="0"/>
              <a:t>F</a:t>
            </a:r>
            <a:r>
              <a:rPr lang="de-DE" altLang="de-DE" sz="800" dirty="0" smtClean="0"/>
              <a:t>oto</a:t>
            </a:r>
            <a:r>
              <a:rPr lang="de-DE" altLang="de-DE" sz="800" dirty="0"/>
              <a:t>:  </a:t>
            </a:r>
            <a:r>
              <a:rPr lang="de-DE" altLang="de-DE" sz="800" dirty="0" err="1"/>
              <a:t>Takagi</a:t>
            </a:r>
            <a:endParaRPr lang="de-DE" altLang="de-DE" sz="800" dirty="0"/>
          </a:p>
        </p:txBody>
      </p:sp>
      <p:pic>
        <p:nvPicPr>
          <p:cNvPr id="15367" name="Picture 9" descr="P:\Logos\SLI\logo_breit_farbe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39" y="404664"/>
            <a:ext cx="2353561" cy="6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Inhaltsplatzhalter 1"/>
          <p:cNvSpPr>
            <a:spLocks noGrp="1"/>
          </p:cNvSpPr>
          <p:nvPr>
            <p:ph sz="quarter" idx="1"/>
          </p:nvPr>
        </p:nvSpPr>
        <p:spPr>
          <a:xfrm>
            <a:off x="395535" y="4391375"/>
            <a:ext cx="7632849" cy="1605281"/>
          </a:xfrm>
        </p:spPr>
        <p:txBody>
          <a:bodyPr/>
          <a:lstStyle/>
          <a:p>
            <a:pPr marL="0" indent="0" defTabSz="457200">
              <a:defRPr/>
            </a:pPr>
            <a:r>
              <a:rPr lang="en-US" altLang="de-DE" sz="2000" b="1" kern="1200" dirty="0" smtClean="0">
                <a:latin typeface="Arial" panose="020B0604020202020204" pitchFamily="34" charset="0"/>
                <a:ea typeface="Geneva" charset="-128"/>
              </a:rPr>
              <a:t>Der </a:t>
            </a:r>
            <a:r>
              <a:rPr lang="en-US" altLang="de-DE" sz="2000" b="1" kern="1200" dirty="0" err="1" smtClean="0">
                <a:latin typeface="Arial" panose="020B0604020202020204" pitchFamily="34" charset="0"/>
                <a:ea typeface="Geneva" charset="-128"/>
              </a:rPr>
              <a:t>nächste</a:t>
            </a:r>
            <a:r>
              <a:rPr lang="en-US" altLang="de-DE" sz="2000" b="1" kern="1200" dirty="0" smtClean="0">
                <a:latin typeface="Arial" panose="020B0604020202020204" pitchFamily="34" charset="0"/>
                <a:ea typeface="Geneva" charset="-128"/>
              </a:rPr>
              <a:t> </a:t>
            </a:r>
            <a:r>
              <a:rPr lang="en-US" altLang="de-DE" sz="2000" b="1" kern="1200" dirty="0" err="1" smtClean="0">
                <a:latin typeface="Arial" panose="020B0604020202020204" pitchFamily="34" charset="0"/>
                <a:ea typeface="Geneva" charset="-128"/>
              </a:rPr>
              <a:t>Intensivkurs</a:t>
            </a:r>
            <a:r>
              <a:rPr lang="en-US" altLang="de-DE" sz="2000" b="1" kern="1200" dirty="0" smtClean="0">
                <a:latin typeface="Arial" panose="020B0604020202020204" pitchFamily="34" charset="0"/>
                <a:ea typeface="Geneva" charset="-128"/>
              </a:rPr>
              <a:t> </a:t>
            </a:r>
            <a:r>
              <a:rPr lang="en-US" altLang="de-DE" sz="2000" b="1" kern="1200" dirty="0" err="1" smtClean="0">
                <a:latin typeface="Arial" panose="020B0604020202020204" pitchFamily="34" charset="0"/>
                <a:ea typeface="Geneva" charset="-128"/>
              </a:rPr>
              <a:t>findet</a:t>
            </a:r>
            <a:r>
              <a:rPr lang="en-US" altLang="de-DE" sz="2000" b="1" kern="1200" dirty="0" smtClean="0">
                <a:latin typeface="Arial" panose="020B0604020202020204" pitchFamily="34" charset="0"/>
                <a:ea typeface="Geneva" charset="-128"/>
              </a:rPr>
              <a:t> </a:t>
            </a:r>
            <a:r>
              <a:rPr lang="en-US" altLang="de-DE" sz="2000" b="1" kern="1200" dirty="0" err="1" smtClean="0">
                <a:latin typeface="Arial" panose="020B0604020202020204" pitchFamily="34" charset="0"/>
                <a:ea typeface="Geneva" charset="-128"/>
              </a:rPr>
              <a:t>im</a:t>
            </a:r>
            <a:r>
              <a:rPr lang="en-US" altLang="de-DE" sz="2000" b="1" kern="1200" dirty="0" smtClean="0">
                <a:latin typeface="Arial" panose="020B0604020202020204" pitchFamily="34" charset="0"/>
                <a:ea typeface="Geneva" charset="-128"/>
              </a:rPr>
              <a:t> </a:t>
            </a:r>
            <a:r>
              <a:rPr lang="en-US" altLang="de-DE" sz="2000" b="1" kern="1200" dirty="0" err="1" smtClean="0">
                <a:latin typeface="Arial" panose="020B0604020202020204" pitchFamily="34" charset="0"/>
                <a:ea typeface="Geneva" charset="-128"/>
              </a:rPr>
              <a:t>März</a:t>
            </a:r>
            <a:r>
              <a:rPr lang="en-US" altLang="de-DE" sz="2000" b="1" kern="1200" dirty="0" smtClean="0">
                <a:latin typeface="Arial" panose="020B0604020202020204" pitchFamily="34" charset="0"/>
                <a:ea typeface="Geneva" charset="-128"/>
              </a:rPr>
              <a:t> 2022 </a:t>
            </a:r>
            <a:r>
              <a:rPr lang="en-US" altLang="de-DE" sz="2000" b="1" kern="1200" dirty="0" err="1" smtClean="0">
                <a:latin typeface="Arial" panose="020B0604020202020204" pitchFamily="34" charset="0"/>
                <a:ea typeface="Geneva" charset="-128"/>
              </a:rPr>
              <a:t>statt</a:t>
            </a:r>
            <a:r>
              <a:rPr lang="en-US" altLang="de-DE" sz="2000" b="1" kern="1200" dirty="0" smtClean="0">
                <a:latin typeface="Arial" panose="020B0604020202020204" pitchFamily="34" charset="0"/>
                <a:ea typeface="Geneva" charset="-128"/>
              </a:rPr>
              <a:t>.</a:t>
            </a:r>
          </a:p>
          <a:p>
            <a:pPr marL="0" indent="0" defTabSz="457200">
              <a:defRPr/>
            </a:pPr>
            <a:endParaRPr lang="en-US" altLang="de-DE" sz="1700" kern="1200" dirty="0" smtClean="0">
              <a:latin typeface="Arial" panose="020B0604020202020204" pitchFamily="34" charset="0"/>
              <a:ea typeface="Geneva" charset="-128"/>
            </a:endParaRPr>
          </a:p>
          <a:p>
            <a:pPr>
              <a:spcBef>
                <a:spcPct val="0"/>
              </a:spcBef>
            </a:pPr>
            <a:r>
              <a:rPr lang="de-DE" altLang="de-DE" sz="2000" b="1" dirty="0" smtClean="0"/>
              <a:t>Information, Kursgebühren und Online-Anmeldung: </a:t>
            </a:r>
          </a:p>
          <a:p>
            <a:pPr marL="0" indent="0"/>
            <a:r>
              <a:rPr lang="de-DE" altLang="de-DE" sz="2000" b="1" dirty="0" smtClean="0">
                <a:hlinkClick r:id="rId5"/>
              </a:rPr>
              <a:t>www.sli.uni-freiburg.de/sommer-winter</a:t>
            </a:r>
            <a:endParaRPr lang="de-DE" altLang="de-DE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030F73-CD0E-4576-A020-F54145F760F9}" type="slidenum">
              <a:rPr kumimoji="0" lang="de-DE" alt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de-DE" sz="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5363" name="Rectangle 2"/>
          <p:cNvSpPr>
            <a:spLocks noGrp="1"/>
          </p:cNvSpPr>
          <p:nvPr>
            <p:ph type="title"/>
          </p:nvPr>
        </p:nvSpPr>
        <p:spPr>
          <a:xfrm>
            <a:off x="323529" y="408214"/>
            <a:ext cx="5260410" cy="617311"/>
          </a:xfrm>
        </p:spPr>
        <p:txBody>
          <a:bodyPr/>
          <a:lstStyle/>
          <a:p>
            <a:pPr eaLnBrk="1" hangingPunct="1"/>
            <a:r>
              <a:rPr lang="de-DE" altLang="de-DE" sz="2800" dirty="0" smtClean="0"/>
              <a:t>Summer </a:t>
            </a:r>
            <a:r>
              <a:rPr lang="de-DE" altLang="de-DE" sz="2800" dirty="0" err="1"/>
              <a:t>a</a:t>
            </a:r>
            <a:r>
              <a:rPr lang="de-DE" altLang="de-DE" sz="2800" dirty="0" err="1" smtClean="0"/>
              <a:t>nd</a:t>
            </a:r>
            <a:r>
              <a:rPr lang="de-DE" altLang="de-DE" sz="2800" dirty="0" smtClean="0"/>
              <a:t> Winter University</a:t>
            </a:r>
            <a:endParaRPr lang="de-DE" altLang="de-DE" sz="2800" dirty="0" smtClean="0">
              <a:ea typeface="MS PMincho" pitchFamily="18" charset="-128"/>
            </a:endParaRPr>
          </a:p>
        </p:txBody>
      </p:sp>
      <p:sp>
        <p:nvSpPr>
          <p:cNvPr id="17412" name="Rectangle 4"/>
          <p:cNvSpPr>
            <a:spLocks noGrp="1"/>
          </p:cNvSpPr>
          <p:nvPr>
            <p:ph type="body" sz="half" idx="3"/>
          </p:nvPr>
        </p:nvSpPr>
        <p:spPr>
          <a:xfrm>
            <a:off x="323529" y="1376322"/>
            <a:ext cx="6840760" cy="518846"/>
          </a:xfrm>
        </p:spPr>
        <p:txBody>
          <a:bodyPr/>
          <a:lstStyle/>
          <a:p>
            <a:r>
              <a:rPr lang="de-DE" sz="2000" b="1" dirty="0" err="1" smtClean="0"/>
              <a:t>Preparatory</a:t>
            </a:r>
            <a:r>
              <a:rPr lang="de-DE" sz="2000" b="1" dirty="0" smtClean="0"/>
              <a:t> Intensive Language Courses</a:t>
            </a:r>
            <a:endParaRPr lang="de-DE" sz="2000" b="1" dirty="0"/>
          </a:p>
          <a:p>
            <a:pPr marL="0" indent="0" algn="ctr" defTabSz="457200">
              <a:defRPr/>
            </a:pPr>
            <a:endParaRPr lang="en-US" altLang="de-DE" sz="600" b="1" kern="1200" dirty="0" smtClean="0">
              <a:latin typeface="Arial" panose="020B0604020202020204" pitchFamily="34" charset="0"/>
              <a:ea typeface="Geneva" charset="-128"/>
            </a:endParaRPr>
          </a:p>
          <a:p>
            <a:pPr marL="0" indent="0" defTabSz="457200">
              <a:defRPr/>
            </a:pPr>
            <a:endParaRPr lang="en-US" altLang="de-DE" sz="600" dirty="0" smtClean="0"/>
          </a:p>
          <a:p>
            <a:pPr marL="0" indent="0" defTabSz="457200">
              <a:defRPr/>
            </a:pPr>
            <a:endParaRPr lang="de-DE" altLang="de-DE" sz="1900" kern="1200" dirty="0">
              <a:latin typeface="Arial" panose="020B0604020202020204" pitchFamily="34" charset="0"/>
              <a:ea typeface="Geneva" charset="-128"/>
            </a:endParaRPr>
          </a:p>
        </p:txBody>
      </p:sp>
      <p:pic>
        <p:nvPicPr>
          <p:cNvPr id="15365" name="Picture 9" descr="DSC00645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8839" y="1956599"/>
            <a:ext cx="2622870" cy="1850512"/>
          </a:xfrm>
        </p:spPr>
      </p:pic>
      <p:sp>
        <p:nvSpPr>
          <p:cNvPr id="15366" name="Text Box 11"/>
          <p:cNvSpPr txBox="1">
            <a:spLocks noChangeArrowheads="1"/>
          </p:cNvSpPr>
          <p:nvPr/>
        </p:nvSpPr>
        <p:spPr bwMode="auto">
          <a:xfrm rot="16200000">
            <a:off x="7523123" y="3388534"/>
            <a:ext cx="307777" cy="99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800" dirty="0" err="1" smtClean="0">
                <a:solidFill>
                  <a:srgbClr val="000000"/>
                </a:solidFill>
              </a:rPr>
              <a:t>Ph</a:t>
            </a:r>
            <a:r>
              <a:rPr kumimoji="0" lang="de-DE" altLang="de-DE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oto</a:t>
            </a: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:  </a:t>
            </a:r>
            <a:r>
              <a:rPr kumimoji="0" lang="de-DE" alt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Takagi</a:t>
            </a:r>
            <a:endParaRPr kumimoji="0" lang="de-DE" alt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5367" name="Picture 9" descr="P:\Logos\SLI\logo_breit_farbe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39" y="404664"/>
            <a:ext cx="2353561" cy="6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Inhaltsplatzhalter 1"/>
          <p:cNvSpPr>
            <a:spLocks noGrp="1"/>
          </p:cNvSpPr>
          <p:nvPr>
            <p:ph sz="quarter" idx="1"/>
          </p:nvPr>
        </p:nvSpPr>
        <p:spPr>
          <a:xfrm>
            <a:off x="323529" y="4926240"/>
            <a:ext cx="7705624" cy="1305882"/>
          </a:xfrm>
        </p:spPr>
        <p:txBody>
          <a:bodyPr/>
          <a:lstStyle/>
          <a:p>
            <a:pPr marL="0" indent="0" defTabSz="457200">
              <a:defRPr/>
            </a:pPr>
            <a:r>
              <a:rPr lang="en-US" altLang="de-DE" sz="2000" b="1" kern="1200" dirty="0" smtClean="0">
                <a:latin typeface="Arial" panose="020B0604020202020204" pitchFamily="34" charset="0"/>
                <a:ea typeface="Geneva" charset="-128"/>
              </a:rPr>
              <a:t>The next intensive course will take place in March 2022.</a:t>
            </a:r>
            <a:endParaRPr lang="en-US" altLang="de-DE" sz="2000" b="1" kern="1200" dirty="0">
              <a:latin typeface="Arial" panose="020B0604020202020204" pitchFamily="34" charset="0"/>
              <a:ea typeface="Geneva" charset="-128"/>
            </a:endParaRPr>
          </a:p>
          <a:p>
            <a:pPr marL="0" indent="0" defTabSz="457200">
              <a:defRPr/>
            </a:pPr>
            <a:endParaRPr lang="en-US" altLang="de-DE" sz="1200" kern="1200" dirty="0">
              <a:latin typeface="Arial" panose="020B0604020202020204" pitchFamily="34" charset="0"/>
              <a:ea typeface="Geneva" charset="-128"/>
            </a:endParaRPr>
          </a:p>
          <a:p>
            <a:pPr>
              <a:spcBef>
                <a:spcPct val="0"/>
              </a:spcBef>
            </a:pPr>
            <a:r>
              <a:rPr lang="de-DE" altLang="de-DE" sz="2000" b="1" dirty="0"/>
              <a:t>Information, </a:t>
            </a:r>
            <a:r>
              <a:rPr lang="de-DE" altLang="de-DE" sz="2000" b="1" dirty="0" err="1"/>
              <a:t>course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fees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and</a:t>
            </a:r>
            <a:r>
              <a:rPr lang="de-DE" altLang="de-DE" sz="2000" b="1" dirty="0"/>
              <a:t> online </a:t>
            </a:r>
            <a:r>
              <a:rPr lang="de-DE" altLang="de-DE" sz="2000" b="1" dirty="0" err="1"/>
              <a:t>registration</a:t>
            </a:r>
            <a:r>
              <a:rPr lang="de-DE" altLang="de-DE" sz="2000" b="1" dirty="0"/>
              <a:t>: </a:t>
            </a:r>
          </a:p>
          <a:p>
            <a:pPr marL="0" indent="0"/>
            <a:r>
              <a:rPr lang="de-DE" altLang="de-DE" sz="2000" b="1" dirty="0" smtClean="0">
                <a:hlinkClick r:id="rId5"/>
              </a:rPr>
              <a:t>www.sli.uni-freiburg.de/summer-winter</a:t>
            </a:r>
            <a:endParaRPr lang="de-DE" altLang="de-DE" sz="2000" b="1" dirty="0" smtClean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3529" y="1716499"/>
            <a:ext cx="4896543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Language </a:t>
            </a:r>
            <a:r>
              <a:rPr lang="de-DE" sz="2000" dirty="0" err="1"/>
              <a:t>classes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morning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Tutorials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/>
              <a:t>seminars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afternoon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 err="1"/>
              <a:t>Certificate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a </a:t>
            </a:r>
            <a:r>
              <a:rPr lang="de-DE" sz="2000" dirty="0" err="1"/>
              <a:t>maximum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7 ECTS </a:t>
            </a:r>
            <a:r>
              <a:rPr lang="de-DE" sz="2000" dirty="0" err="1"/>
              <a:t>credits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 err="1" smtClean="0"/>
              <a:t>Leisure</a:t>
            </a:r>
            <a:r>
              <a:rPr lang="de-DE" sz="2000" dirty="0" smtClean="0"/>
              <a:t> </a:t>
            </a:r>
            <a:r>
              <a:rPr lang="de-DE" sz="2000" dirty="0" err="1" smtClean="0"/>
              <a:t>activities</a:t>
            </a:r>
            <a:r>
              <a:rPr lang="de-DE" sz="2000" dirty="0" smtClean="0"/>
              <a:t> </a:t>
            </a:r>
            <a:r>
              <a:rPr lang="de-DE" sz="2000" dirty="0"/>
              <a:t>in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around</a:t>
            </a:r>
            <a:r>
              <a:rPr lang="de-DE" sz="2000" dirty="0" smtClean="0"/>
              <a:t> Freiburg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Day </a:t>
            </a:r>
            <a:r>
              <a:rPr lang="en-US" sz="2000" dirty="0"/>
              <a:t>trips in the wider surrounding </a:t>
            </a:r>
            <a:r>
              <a:rPr lang="en-US" sz="2000" dirty="0" smtClean="0"/>
              <a:t>area of Freiburg</a:t>
            </a:r>
            <a:endParaRPr lang="en-US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99800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774CEC-15B1-4C6F-AFF9-6ED7BED508B9}" type="slidenum">
              <a:rPr lang="de-DE" altLang="de-DE" sz="8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12</a:t>
            </a:fld>
            <a:endParaRPr lang="de-DE" altLang="de-DE" sz="8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468313" y="394927"/>
            <a:ext cx="5903912" cy="630598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ea typeface="MS PMincho" pitchFamily="18" charset="-128"/>
              </a:rPr>
              <a:t>Selbstlernen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43075" y="1211263"/>
            <a:ext cx="1841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endParaRPr lang="de-DE" altLang="de-DE" sz="6600"/>
          </a:p>
        </p:txBody>
      </p:sp>
      <p:sp>
        <p:nvSpPr>
          <p:cNvPr id="15365" name="Rectangle 5"/>
          <p:cNvSpPr>
            <a:spLocks noGrp="1"/>
          </p:cNvSpPr>
          <p:nvPr>
            <p:ph type="body" idx="1"/>
          </p:nvPr>
        </p:nvSpPr>
        <p:spPr>
          <a:xfrm>
            <a:off x="468313" y="1484312"/>
            <a:ext cx="7469187" cy="4795837"/>
          </a:xfrm>
        </p:spPr>
        <p:txBody>
          <a:bodyPr/>
          <a:lstStyle/>
          <a:p>
            <a:pPr marL="0" indent="0">
              <a:defRPr/>
            </a:pPr>
            <a:r>
              <a:rPr lang="de-DE" altLang="de-DE" sz="2000" b="1" dirty="0" smtClean="0"/>
              <a:t>Das Sprachlabor (KG I Raum 1030) bietet zum selbständigen Lernen: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sz="2000" dirty="0" smtClean="0"/>
              <a:t>PC-Arbeitsplätze mit Kopfhörern und Mikrofonen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sz="2000" dirty="0" smtClean="0"/>
              <a:t>Lernmaterialien für 50 Sprachen (Präsenzbibliothek)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sz="2000" dirty="0" smtClean="0"/>
              <a:t>DIALANG-Sprachtest zur Selbsteinstufung</a:t>
            </a:r>
          </a:p>
          <a:p>
            <a:pPr marL="0" indent="0">
              <a:defRPr/>
            </a:pPr>
            <a:endParaRPr lang="de-DE" altLang="de-DE" sz="2000" dirty="0" smtClean="0"/>
          </a:p>
          <a:p>
            <a:pPr marL="0" indent="0">
              <a:defRPr/>
            </a:pPr>
            <a:endParaRPr lang="de-DE" altLang="de-DE" sz="20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de-DE" altLang="de-DE" sz="2000" dirty="0" smtClean="0"/>
          </a:p>
          <a:p>
            <a:pPr marL="0" indent="0">
              <a:defRPr/>
            </a:pPr>
            <a:endParaRPr lang="de-DE" altLang="de-DE" sz="2000" dirty="0" smtClean="0"/>
          </a:p>
          <a:p>
            <a:pPr marL="0" indent="0">
              <a:defRPr/>
            </a:pPr>
            <a:endParaRPr lang="de-DE" altLang="de-DE" sz="2000" dirty="0" smtClean="0"/>
          </a:p>
          <a:p>
            <a:pPr marL="0" indent="0">
              <a:defRPr/>
            </a:pPr>
            <a:endParaRPr lang="de-DE" altLang="de-DE" sz="2000" dirty="0"/>
          </a:p>
          <a:p>
            <a:pPr marL="0" indent="0">
              <a:defRPr/>
            </a:pPr>
            <a:r>
              <a:rPr lang="de-DE" altLang="de-DE" sz="2000" b="1" dirty="0" smtClean="0"/>
              <a:t>Öffnungszeiten und weitere Informationen:</a:t>
            </a:r>
          </a:p>
          <a:p>
            <a:pPr marL="0" indent="0">
              <a:defRPr/>
            </a:pPr>
            <a:r>
              <a:rPr lang="de-DE" altLang="de-DE" sz="2000" b="1" dirty="0" smtClean="0">
                <a:hlinkClick r:id="rId3"/>
              </a:rPr>
              <a:t>www.sli.uni-freiburg.de/selbstlern/sprachlabor</a:t>
            </a:r>
            <a:endParaRPr lang="de-DE" altLang="de-DE" sz="2000" b="1" dirty="0" smtClean="0"/>
          </a:p>
        </p:txBody>
      </p:sp>
      <p:pic>
        <p:nvPicPr>
          <p:cNvPr id="19462" name="Picture 9" descr="P:\Logos\SLI\logo_breit_farbe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4927"/>
            <a:ext cx="2429396" cy="62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284984"/>
            <a:ext cx="278923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 rot="16200000">
            <a:off x="7514984" y="2898778"/>
            <a:ext cx="307777" cy="53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800" dirty="0"/>
              <a:t>F</a:t>
            </a:r>
            <a:r>
              <a:rPr lang="de-DE" altLang="de-DE" sz="800" dirty="0" smtClean="0"/>
              <a:t>oto</a:t>
            </a:r>
            <a:r>
              <a:rPr lang="de-DE" altLang="de-DE" sz="800" dirty="0"/>
              <a:t>: </a:t>
            </a:r>
            <a:r>
              <a:rPr lang="de-DE" altLang="de-DE" sz="800" dirty="0" smtClean="0"/>
              <a:t>SLI</a:t>
            </a:r>
            <a:endParaRPr lang="de-DE" alt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1BB040-8046-469E-A2A1-A0F97FA0AC20}" type="slidenum">
              <a:rPr lang="de-DE" altLang="de-DE" sz="8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13</a:t>
            </a:fld>
            <a:endParaRPr lang="de-DE" altLang="de-DE" sz="8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Rectangle 2"/>
          <p:cNvSpPr>
            <a:spLocks noGrp="1"/>
          </p:cNvSpPr>
          <p:nvPr>
            <p:ph type="title"/>
          </p:nvPr>
        </p:nvSpPr>
        <p:spPr>
          <a:xfrm>
            <a:off x="468313" y="394927"/>
            <a:ext cx="5039792" cy="514438"/>
          </a:xfrm>
        </p:spPr>
        <p:txBody>
          <a:bodyPr/>
          <a:lstStyle/>
          <a:p>
            <a:pPr eaLnBrk="1" hangingPunct="1"/>
            <a:r>
              <a:rPr lang="de-DE" altLang="de-DE" sz="2800" dirty="0" err="1" smtClean="0">
                <a:ea typeface="MS PMincho" pitchFamily="18" charset="-128"/>
              </a:rPr>
              <a:t>Self</a:t>
            </a:r>
            <a:r>
              <a:rPr lang="de-DE" altLang="de-DE" sz="2800" dirty="0" smtClean="0">
                <a:ea typeface="MS PMincho" pitchFamily="18" charset="-128"/>
              </a:rPr>
              <a:t>-Study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43075" y="1211263"/>
            <a:ext cx="1841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endParaRPr lang="de-DE" altLang="de-DE" sz="6600"/>
          </a:p>
        </p:txBody>
      </p:sp>
      <p:sp>
        <p:nvSpPr>
          <p:cNvPr id="15365" name="Rectangle 5"/>
          <p:cNvSpPr>
            <a:spLocks noGrp="1"/>
          </p:cNvSpPr>
          <p:nvPr>
            <p:ph type="body" idx="1"/>
          </p:nvPr>
        </p:nvSpPr>
        <p:spPr>
          <a:xfrm>
            <a:off x="468313" y="1484312"/>
            <a:ext cx="7470775" cy="4757737"/>
          </a:xfrm>
        </p:spPr>
        <p:txBody>
          <a:bodyPr/>
          <a:lstStyle/>
          <a:p>
            <a:pPr marL="0" indent="0">
              <a:defRPr/>
            </a:pPr>
            <a:r>
              <a:rPr lang="de-DE" altLang="de-DE" sz="2000" b="1" dirty="0" err="1" smtClean="0"/>
              <a:t>For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self-study</a:t>
            </a:r>
            <a:r>
              <a:rPr lang="de-DE" altLang="de-DE" sz="2000" b="1" dirty="0" smtClean="0"/>
              <a:t>, </a:t>
            </a:r>
            <a:r>
              <a:rPr lang="de-DE" altLang="de-DE" sz="2000" b="1" dirty="0" err="1" smtClean="0"/>
              <a:t>the</a:t>
            </a:r>
            <a:r>
              <a:rPr lang="de-DE" altLang="de-DE" sz="2000" b="1" dirty="0" smtClean="0"/>
              <a:t> Language Laboratory (KG I, </a:t>
            </a:r>
            <a:r>
              <a:rPr lang="de-DE" altLang="de-DE" sz="2000" b="1" dirty="0" err="1" smtClean="0"/>
              <a:t>room</a:t>
            </a:r>
            <a:r>
              <a:rPr lang="de-DE" altLang="de-DE" sz="2000" b="1" dirty="0" smtClean="0"/>
              <a:t> 1030) </a:t>
            </a:r>
            <a:r>
              <a:rPr lang="de-DE" altLang="de-DE" sz="2000" b="1" dirty="0" err="1" smtClean="0"/>
              <a:t>offers</a:t>
            </a:r>
            <a:r>
              <a:rPr lang="de-DE" altLang="de-DE" sz="2000" b="1" dirty="0" smtClean="0"/>
              <a:t>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sz="2000" dirty="0" smtClean="0"/>
              <a:t>Computer </a:t>
            </a:r>
            <a:r>
              <a:rPr lang="de-DE" altLang="de-DE" sz="2000" dirty="0" err="1" smtClean="0"/>
              <a:t>workstations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with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headsets</a:t>
            </a:r>
            <a:endParaRPr lang="de-DE" altLang="de-DE" sz="2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sz="2000" dirty="0" smtClean="0"/>
              <a:t>Learning </a:t>
            </a:r>
            <a:r>
              <a:rPr lang="de-DE" altLang="de-DE" sz="2000" dirty="0" err="1" smtClean="0"/>
              <a:t>resources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for</a:t>
            </a:r>
            <a:r>
              <a:rPr lang="de-DE" altLang="de-DE" sz="2000" dirty="0" smtClean="0"/>
              <a:t> 50 </a:t>
            </a:r>
            <a:r>
              <a:rPr lang="de-DE" altLang="de-DE" sz="2000" dirty="0" err="1" smtClean="0"/>
              <a:t>languages</a:t>
            </a:r>
            <a:r>
              <a:rPr lang="de-DE" altLang="de-DE" sz="2000" dirty="0" smtClean="0"/>
              <a:t> (</a:t>
            </a:r>
            <a:r>
              <a:rPr lang="de-DE" altLang="de-DE" sz="2000" dirty="0" err="1" smtClean="0"/>
              <a:t>reference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library</a:t>
            </a:r>
            <a:r>
              <a:rPr lang="de-DE" altLang="de-DE" sz="2000" dirty="0" smtClean="0"/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sz="2000" dirty="0" smtClean="0"/>
              <a:t>DIALANG </a:t>
            </a:r>
            <a:r>
              <a:rPr lang="de-DE" altLang="de-DE" sz="2000" dirty="0" err="1" smtClean="0"/>
              <a:t>self-assessment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language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test</a:t>
            </a:r>
            <a:endParaRPr lang="de-DE" altLang="de-DE" sz="2000" dirty="0" smtClean="0"/>
          </a:p>
          <a:p>
            <a:pPr marL="0" indent="0">
              <a:defRPr/>
            </a:pPr>
            <a:endParaRPr lang="de-DE" altLang="de-DE" sz="2000" dirty="0"/>
          </a:p>
          <a:p>
            <a:pPr marL="0" indent="0">
              <a:defRPr/>
            </a:pPr>
            <a:endParaRPr lang="de-DE" altLang="de-DE" sz="20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de-DE" altLang="de-DE" sz="2000" dirty="0" smtClean="0"/>
          </a:p>
          <a:p>
            <a:pPr marL="0" indent="0">
              <a:defRPr/>
            </a:pPr>
            <a:endParaRPr lang="de-DE" altLang="de-DE" sz="2000" dirty="0" smtClean="0"/>
          </a:p>
          <a:p>
            <a:pPr marL="0" indent="0">
              <a:defRPr/>
            </a:pPr>
            <a:endParaRPr lang="de-DE" altLang="de-DE" sz="2000" dirty="0" smtClean="0"/>
          </a:p>
          <a:p>
            <a:pPr marL="0" indent="0">
              <a:defRPr/>
            </a:pPr>
            <a:endParaRPr lang="de-DE" altLang="de-DE" sz="2000" dirty="0" smtClean="0"/>
          </a:p>
          <a:p>
            <a:pPr marL="0" indent="0">
              <a:defRPr/>
            </a:pPr>
            <a:r>
              <a:rPr lang="de-DE" altLang="de-DE" sz="2000" b="1" dirty="0" err="1" smtClean="0"/>
              <a:t>Opening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hours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and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further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information</a:t>
            </a:r>
            <a:r>
              <a:rPr lang="de-DE" altLang="de-DE" sz="2000" b="1" dirty="0" smtClean="0"/>
              <a:t>:</a:t>
            </a:r>
            <a:endParaRPr lang="de-DE" altLang="de-DE" sz="2000" b="1" dirty="0"/>
          </a:p>
          <a:p>
            <a:pPr marL="0" indent="0">
              <a:defRPr/>
            </a:pPr>
            <a:r>
              <a:rPr lang="de-DE" altLang="de-DE" sz="2000" b="1" dirty="0" smtClean="0">
                <a:hlinkClick r:id="rId3"/>
              </a:rPr>
              <a:t>www.sli.uni-freiburg.de/selflearning/sprachlabor-en</a:t>
            </a:r>
            <a:endParaRPr lang="de-DE" altLang="de-DE" sz="2000" b="1" dirty="0" smtClean="0"/>
          </a:p>
          <a:p>
            <a:pPr marL="0" indent="0">
              <a:defRPr/>
            </a:pPr>
            <a:r>
              <a:rPr lang="de-DE" altLang="de-DE" sz="2000" dirty="0" smtClean="0"/>
              <a:t> </a:t>
            </a:r>
          </a:p>
        </p:txBody>
      </p:sp>
      <p:pic>
        <p:nvPicPr>
          <p:cNvPr id="20486" name="Picture 9" descr="P:\Logos\SLI\logo_breit_farbe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4927"/>
            <a:ext cx="2429396" cy="62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429000"/>
            <a:ext cx="27908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 rot="16200000">
            <a:off x="7469014" y="3006694"/>
            <a:ext cx="307777" cy="62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800" dirty="0" err="1" smtClean="0"/>
              <a:t>Photo</a:t>
            </a:r>
            <a:r>
              <a:rPr lang="de-DE" altLang="de-DE" sz="800" dirty="0"/>
              <a:t>: </a:t>
            </a:r>
            <a:r>
              <a:rPr lang="de-DE" altLang="de-DE" sz="800" dirty="0" smtClean="0"/>
              <a:t>SLI</a:t>
            </a:r>
            <a:endParaRPr lang="de-DE" altLang="de-DE" sz="800" dirty="0"/>
          </a:p>
        </p:txBody>
      </p:sp>
    </p:spTree>
    <p:extLst>
      <p:ext uri="{BB962C8B-B14F-4D97-AF65-F5344CB8AC3E}">
        <p14:creationId xmlns:p14="http://schemas.microsoft.com/office/powerpoint/2010/main" val="283374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EB12D2-32B0-49E1-8DEE-E0AE90EB51E8}" type="slidenum">
              <a:rPr lang="de-DE" altLang="de-DE" sz="8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14</a:t>
            </a:fld>
            <a:endParaRPr lang="de-DE" altLang="de-DE" sz="8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2"/>
          <p:cNvSpPr>
            <a:spLocks noGrp="1"/>
          </p:cNvSpPr>
          <p:nvPr>
            <p:ph type="title"/>
          </p:nvPr>
        </p:nvSpPr>
        <p:spPr>
          <a:xfrm>
            <a:off x="468313" y="370962"/>
            <a:ext cx="5903912" cy="654563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MS PMincho" pitchFamily="18" charset="-128"/>
              </a:rPr>
              <a:t>Kontakt/</a:t>
            </a:r>
            <a:r>
              <a:rPr lang="de-DE" altLang="de-DE" dirty="0" err="1" smtClean="0">
                <a:ea typeface="MS PMincho" pitchFamily="18" charset="-128"/>
              </a:rPr>
              <a:t>Contact</a:t>
            </a:r>
            <a:endParaRPr lang="de-DE" altLang="de-DE" dirty="0" smtClean="0">
              <a:ea typeface="MS PMincho" pitchFamily="18" charset="-128"/>
            </a:endParaRPr>
          </a:p>
        </p:txBody>
      </p:sp>
      <p:sp>
        <p:nvSpPr>
          <p:cNvPr id="21508" name="Rectangle 5"/>
          <p:cNvSpPr>
            <a:spLocks noGrp="1"/>
          </p:cNvSpPr>
          <p:nvPr>
            <p:ph type="body" sz="half" idx="1"/>
          </p:nvPr>
        </p:nvSpPr>
        <p:spPr>
          <a:xfrm>
            <a:off x="468313" y="1484313"/>
            <a:ext cx="7469187" cy="47513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de-DE" altLang="de-DE" sz="2000" b="1" dirty="0" smtClean="0"/>
              <a:t>Information und Online-Anmeldung: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de-DE" altLang="de-DE" sz="2000" b="1" dirty="0"/>
              <a:t>Information </a:t>
            </a:r>
            <a:r>
              <a:rPr lang="de-DE" altLang="de-DE" sz="2000" b="1" dirty="0" err="1"/>
              <a:t>and</a:t>
            </a:r>
            <a:r>
              <a:rPr lang="de-DE" altLang="de-DE" sz="2000" b="1" dirty="0"/>
              <a:t> online </a:t>
            </a:r>
            <a:r>
              <a:rPr lang="de-DE" altLang="de-DE" sz="2000" b="1" dirty="0" err="1"/>
              <a:t>registration</a:t>
            </a:r>
            <a:r>
              <a:rPr lang="de-DE" altLang="de-DE" sz="2000" b="1" dirty="0"/>
              <a:t>: </a:t>
            </a:r>
            <a:endParaRPr lang="de-DE" altLang="de-DE" sz="2000" b="1" dirty="0" smtClean="0"/>
          </a:p>
          <a:p>
            <a:pPr marL="0" indent="0" eaLnBrk="1" hangingPunct="1">
              <a:lnSpc>
                <a:spcPct val="80000"/>
              </a:lnSpc>
            </a:pPr>
            <a:endParaRPr lang="de-DE" altLang="de-DE" sz="2000" b="1" dirty="0" smtClean="0"/>
          </a:p>
          <a:p>
            <a:pPr marL="0" indent="0" eaLnBrk="1" hangingPunct="1">
              <a:lnSpc>
                <a:spcPct val="80000"/>
              </a:lnSpc>
            </a:pPr>
            <a:r>
              <a:rPr lang="de-DE" altLang="de-DE" sz="2000" b="1" dirty="0" smtClean="0">
                <a:hlinkClick r:id="rId2"/>
              </a:rPr>
              <a:t>www.sli.uni-freiburg.de</a:t>
            </a:r>
            <a:endParaRPr lang="de-DE" altLang="de-DE" sz="2000" b="1" dirty="0" smtClean="0"/>
          </a:p>
          <a:p>
            <a:pPr marL="0" indent="0" eaLnBrk="1" hangingPunct="1">
              <a:lnSpc>
                <a:spcPct val="80000"/>
              </a:lnSpc>
            </a:pPr>
            <a:endParaRPr lang="de-DE" altLang="de-DE" sz="2000" dirty="0" smtClean="0"/>
          </a:p>
          <a:p>
            <a:pPr marL="0" indent="0" eaLnBrk="1" hangingPunct="1">
              <a:lnSpc>
                <a:spcPct val="80000"/>
              </a:lnSpc>
            </a:pPr>
            <a:endParaRPr lang="de-DE" altLang="de-DE" sz="2000" dirty="0" smtClean="0"/>
          </a:p>
          <a:p>
            <a:pPr marL="0" indent="0" eaLnBrk="1" hangingPunct="1">
              <a:lnSpc>
                <a:spcPct val="80000"/>
              </a:lnSpc>
            </a:pPr>
            <a:endParaRPr lang="de-DE" altLang="de-DE" sz="2000" dirty="0" smtClean="0"/>
          </a:p>
          <a:p>
            <a:pPr marL="0" indent="0" eaLnBrk="1" hangingPunct="1">
              <a:lnSpc>
                <a:spcPct val="80000"/>
              </a:lnSpc>
            </a:pPr>
            <a:r>
              <a:rPr lang="de-DE" altLang="de-DE" sz="2000" dirty="0" smtClean="0"/>
              <a:t>Universität Freiburg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de-DE" altLang="de-DE" sz="2000" dirty="0" smtClean="0"/>
              <a:t>SLI – Sprachlehrinstitut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de-DE" altLang="de-DE" sz="2000" dirty="0" smtClean="0"/>
              <a:t>Universitätsstraße 5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de-DE" altLang="de-DE" sz="2000" dirty="0" smtClean="0">
                <a:hlinkClick r:id="rId3"/>
              </a:rPr>
              <a:t>info@sli.uni-freiburg.de</a:t>
            </a:r>
            <a:endParaRPr lang="de-DE" altLang="de-DE" sz="2000" dirty="0" smtClean="0"/>
          </a:p>
          <a:p>
            <a:pPr marL="0" indent="0" eaLnBrk="1" hangingPunct="1">
              <a:lnSpc>
                <a:spcPct val="80000"/>
              </a:lnSpc>
            </a:pPr>
            <a:endParaRPr lang="de-DE" altLang="de-DE" sz="2000" dirty="0" smtClean="0"/>
          </a:p>
          <a:p>
            <a:pPr marL="0" indent="0" eaLnBrk="1" hangingPunct="1">
              <a:lnSpc>
                <a:spcPct val="80000"/>
              </a:lnSpc>
            </a:pPr>
            <a:endParaRPr lang="de-DE" altLang="de-DE" sz="2000" dirty="0" smtClean="0"/>
          </a:p>
          <a:p>
            <a:pPr marL="0" indent="0" eaLnBrk="1" hangingPunct="1">
              <a:lnSpc>
                <a:spcPct val="80000"/>
              </a:lnSpc>
            </a:pPr>
            <a:r>
              <a:rPr lang="de-DE" altLang="de-DE" sz="2000" b="1" dirty="0" smtClean="0">
                <a:latin typeface="Comic Sans MS" panose="030F0702030302020204" pitchFamily="66" charset="0"/>
              </a:rPr>
              <a:t>Wir freuen uns auf Ihren Besuch!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de-DE" altLang="de-DE" sz="2000" b="1" dirty="0" err="1">
                <a:latin typeface="Comic Sans MS" panose="030F0702030302020204" pitchFamily="66" charset="0"/>
              </a:rPr>
              <a:t>We</a:t>
            </a:r>
            <a:r>
              <a:rPr lang="de-DE" altLang="de-DE" sz="2000" b="1" dirty="0">
                <a:latin typeface="Comic Sans MS" panose="030F0702030302020204" pitchFamily="66" charset="0"/>
              </a:rPr>
              <a:t> </a:t>
            </a:r>
            <a:r>
              <a:rPr lang="de-DE" altLang="de-DE" sz="2000" b="1" dirty="0" err="1">
                <a:latin typeface="Comic Sans MS" panose="030F0702030302020204" pitchFamily="66" charset="0"/>
              </a:rPr>
              <a:t>are</a:t>
            </a:r>
            <a:r>
              <a:rPr lang="de-DE" altLang="de-DE" sz="2000" b="1" dirty="0">
                <a:latin typeface="Comic Sans MS" panose="030F0702030302020204" pitchFamily="66" charset="0"/>
              </a:rPr>
              <a:t> </a:t>
            </a:r>
            <a:r>
              <a:rPr lang="de-DE" altLang="de-DE" sz="2000" b="1" dirty="0" err="1">
                <a:latin typeface="Comic Sans MS" panose="030F0702030302020204" pitchFamily="66" charset="0"/>
              </a:rPr>
              <a:t>looking</a:t>
            </a:r>
            <a:r>
              <a:rPr lang="de-DE" altLang="de-DE" sz="2000" b="1" dirty="0">
                <a:latin typeface="Comic Sans MS" panose="030F0702030302020204" pitchFamily="66" charset="0"/>
              </a:rPr>
              <a:t> </a:t>
            </a:r>
            <a:r>
              <a:rPr lang="de-DE" altLang="de-DE" sz="2000" b="1" dirty="0" err="1">
                <a:latin typeface="Comic Sans MS" panose="030F0702030302020204" pitchFamily="66" charset="0"/>
              </a:rPr>
              <a:t>forward</a:t>
            </a:r>
            <a:r>
              <a:rPr lang="de-DE" altLang="de-DE" sz="2000" b="1" dirty="0">
                <a:latin typeface="Comic Sans MS" panose="030F0702030302020204" pitchFamily="66" charset="0"/>
              </a:rPr>
              <a:t> </a:t>
            </a:r>
            <a:r>
              <a:rPr lang="de-DE" altLang="de-DE" sz="2000" b="1" dirty="0" err="1">
                <a:latin typeface="Comic Sans MS" panose="030F0702030302020204" pitchFamily="66" charset="0"/>
              </a:rPr>
              <a:t>to</a:t>
            </a:r>
            <a:r>
              <a:rPr lang="de-DE" altLang="de-DE" sz="2000" b="1" dirty="0">
                <a:latin typeface="Comic Sans MS" panose="030F0702030302020204" pitchFamily="66" charset="0"/>
              </a:rPr>
              <a:t> </a:t>
            </a:r>
            <a:r>
              <a:rPr lang="de-DE" altLang="de-DE" sz="2000" b="1" dirty="0" err="1">
                <a:latin typeface="Comic Sans MS" panose="030F0702030302020204" pitchFamily="66" charset="0"/>
              </a:rPr>
              <a:t>meeting</a:t>
            </a:r>
            <a:r>
              <a:rPr lang="de-DE" altLang="de-DE" sz="2000" b="1" dirty="0">
                <a:latin typeface="Comic Sans MS" panose="030F0702030302020204" pitchFamily="66" charset="0"/>
              </a:rPr>
              <a:t> </a:t>
            </a:r>
            <a:r>
              <a:rPr lang="de-DE" altLang="de-DE" sz="2000" b="1" dirty="0" err="1">
                <a:latin typeface="Comic Sans MS" panose="030F0702030302020204" pitchFamily="66" charset="0"/>
              </a:rPr>
              <a:t>you</a:t>
            </a:r>
            <a:r>
              <a:rPr lang="de-DE" altLang="de-DE" sz="2000" b="1" dirty="0">
                <a:latin typeface="Comic Sans MS" panose="030F0702030302020204" pitchFamily="66" charset="0"/>
              </a:rPr>
              <a:t>!</a:t>
            </a:r>
          </a:p>
          <a:p>
            <a:pPr marL="0" indent="0" eaLnBrk="1" hangingPunct="1">
              <a:lnSpc>
                <a:spcPct val="80000"/>
              </a:lnSpc>
            </a:pPr>
            <a:endParaRPr lang="de-DE" altLang="de-DE" sz="2000" b="1" dirty="0" smtClean="0">
              <a:latin typeface="Comic Sans MS" panose="030F0702030302020204" pitchFamily="66" charset="0"/>
            </a:endParaRPr>
          </a:p>
        </p:txBody>
      </p:sp>
      <p:sp>
        <p:nvSpPr>
          <p:cNvPr id="21509" name="Rectangle 6"/>
          <p:cNvSpPr>
            <a:spLocks noGrp="1"/>
          </p:cNvSpPr>
          <p:nvPr>
            <p:ph type="body" sz="half" idx="2"/>
          </p:nvPr>
        </p:nvSpPr>
        <p:spPr>
          <a:xfrm>
            <a:off x="4859338" y="1484313"/>
            <a:ext cx="3214687" cy="4751387"/>
          </a:xfrm>
        </p:spPr>
        <p:txBody>
          <a:bodyPr/>
          <a:lstStyle/>
          <a:p>
            <a:pPr marL="0" indent="0" eaLnBrk="1" hangingPunct="1"/>
            <a:endParaRPr lang="de-DE" altLang="de-DE" sz="1800" dirty="0" smtClean="0"/>
          </a:p>
          <a:p>
            <a:pPr marL="0" indent="0" eaLnBrk="1" hangingPunct="1"/>
            <a:endParaRPr lang="de-DE" altLang="de-DE" sz="2400" dirty="0" smtClean="0"/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1743075" y="1211263"/>
            <a:ext cx="1841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endParaRPr lang="de-DE" altLang="de-DE" sz="6600"/>
          </a:p>
        </p:txBody>
      </p:sp>
      <p:pic>
        <p:nvPicPr>
          <p:cNvPr id="21511" name="Picture 9" descr="P:\Logos\SLI\logo_breit_farbe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370962"/>
            <a:ext cx="2411412" cy="61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1509713"/>
            <a:ext cx="241141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/>
          </p:cNvSpPr>
          <p:nvPr>
            <p:ph type="title"/>
          </p:nvPr>
        </p:nvSpPr>
        <p:spPr>
          <a:xfrm>
            <a:off x="468313" y="404663"/>
            <a:ext cx="5903912" cy="620862"/>
          </a:xfrm>
        </p:spPr>
        <p:txBody>
          <a:bodyPr/>
          <a:lstStyle/>
          <a:p>
            <a:r>
              <a:rPr lang="de-DE" altLang="de-DE" dirty="0" smtClean="0"/>
              <a:t>Das SLI bietet:</a:t>
            </a:r>
          </a:p>
        </p:txBody>
      </p:sp>
      <p:sp>
        <p:nvSpPr>
          <p:cNvPr id="7171" name="Textplatzhalter 3"/>
          <p:cNvSpPr>
            <a:spLocks noGrp="1"/>
          </p:cNvSpPr>
          <p:nvPr>
            <p:ph type="body" sz="half" idx="1"/>
          </p:nvPr>
        </p:nvSpPr>
        <p:spPr>
          <a:xfrm>
            <a:off x="468313" y="1341438"/>
            <a:ext cx="4463727" cy="53276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Semesterkurse in über 15 Sprachen: Arabisch, Englisch, Italienisch und viele mehr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Intensivkurse in Deutsch und Englisch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Fachsprachenkurse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Kurse für internationale Studierende aus Partnerprogrammen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Sprachtests und Vorbereitungskurse (DSH, </a:t>
            </a:r>
            <a:r>
              <a:rPr lang="de-DE" altLang="de-DE" sz="2000" dirty="0" err="1" smtClean="0"/>
              <a:t>TestDaF</a:t>
            </a:r>
            <a:r>
              <a:rPr lang="de-DE" altLang="de-DE" sz="2000" dirty="0" smtClean="0"/>
              <a:t>, IELTS)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Schein (Zertifikat) </a:t>
            </a:r>
            <a:r>
              <a:rPr lang="de-DE" altLang="de-DE" sz="2000" dirty="0"/>
              <a:t>mit Note, Niveau und ECTS für alle </a:t>
            </a:r>
            <a:r>
              <a:rPr lang="de-DE" altLang="de-DE" sz="2000" dirty="0" smtClean="0"/>
              <a:t>Kurse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Selbstlernen am PC im Sprachlabor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Tandemvermittlung</a:t>
            </a:r>
          </a:p>
          <a:p>
            <a:pPr marL="457200" indent="-457200">
              <a:buFontTx/>
              <a:buChar char="•"/>
            </a:pPr>
            <a:endParaRPr lang="de-DE" altLang="de-DE" dirty="0" smtClean="0"/>
          </a:p>
        </p:txBody>
      </p:sp>
      <p:pic>
        <p:nvPicPr>
          <p:cNvPr id="7172" name="Inhaltsplatzhalt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3335" y="1365251"/>
            <a:ext cx="2784164" cy="3575917"/>
          </a:xfrm>
        </p:spPr>
      </p:pic>
      <p:pic>
        <p:nvPicPr>
          <p:cNvPr id="7173" name="Picture 9" descr="P:\Logos\SLI\logo_breit_farbe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9" y="404663"/>
            <a:ext cx="2323276" cy="59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/>
          </p:cNvSpPr>
          <p:nvPr>
            <p:ph type="title"/>
          </p:nvPr>
        </p:nvSpPr>
        <p:spPr>
          <a:xfrm>
            <a:off x="468313" y="283878"/>
            <a:ext cx="5197701" cy="432048"/>
          </a:xfrm>
        </p:spPr>
        <p:txBody>
          <a:bodyPr/>
          <a:lstStyle/>
          <a:p>
            <a:r>
              <a:rPr lang="de-DE" altLang="de-DE" sz="2400" dirty="0" smtClean="0"/>
              <a:t>The Language Teaching </a:t>
            </a:r>
            <a:r>
              <a:rPr lang="de-DE" altLang="de-DE" sz="2400" dirty="0" err="1" smtClean="0"/>
              <a:t>Centre</a:t>
            </a:r>
            <a:r>
              <a:rPr lang="de-DE" altLang="de-DE" sz="2400" dirty="0"/>
              <a:t> </a:t>
            </a:r>
            <a:r>
              <a:rPr lang="de-DE" altLang="de-DE" sz="2400" dirty="0" smtClean="0"/>
              <a:t>(SLI) </a:t>
            </a:r>
            <a:r>
              <a:rPr lang="de-DE" altLang="de-DE" sz="2400" dirty="0" err="1" smtClean="0"/>
              <a:t>Offers</a:t>
            </a:r>
            <a:r>
              <a:rPr lang="de-DE" altLang="de-DE" sz="2400" dirty="0" smtClean="0"/>
              <a:t>:</a:t>
            </a:r>
          </a:p>
        </p:txBody>
      </p:sp>
      <p:sp>
        <p:nvSpPr>
          <p:cNvPr id="8195" name="Textplatzhalter 3"/>
          <p:cNvSpPr>
            <a:spLocks noGrp="1"/>
          </p:cNvSpPr>
          <p:nvPr>
            <p:ph type="body" sz="half" idx="1"/>
          </p:nvPr>
        </p:nvSpPr>
        <p:spPr>
          <a:xfrm>
            <a:off x="468313" y="1341438"/>
            <a:ext cx="4628956" cy="51839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Semester </a:t>
            </a:r>
            <a:r>
              <a:rPr lang="de-DE" altLang="de-DE" sz="2000" dirty="0" err="1" smtClean="0"/>
              <a:t>courses</a:t>
            </a:r>
            <a:r>
              <a:rPr lang="de-DE" altLang="de-DE" sz="2000" dirty="0" smtClean="0"/>
              <a:t> in </a:t>
            </a:r>
            <a:r>
              <a:rPr lang="de-DE" altLang="de-DE" sz="2000" dirty="0" err="1" smtClean="0"/>
              <a:t>more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than</a:t>
            </a:r>
            <a:r>
              <a:rPr lang="de-DE" altLang="de-DE" sz="2000" dirty="0" smtClean="0"/>
              <a:t> 15 </a:t>
            </a:r>
            <a:r>
              <a:rPr lang="de-DE" altLang="de-DE" sz="2000" dirty="0" err="1" smtClean="0"/>
              <a:t>languages</a:t>
            </a:r>
            <a:r>
              <a:rPr lang="de-DE" altLang="de-DE" sz="2000" dirty="0" smtClean="0"/>
              <a:t>: </a:t>
            </a:r>
            <a:r>
              <a:rPr lang="de-DE" altLang="de-DE" sz="2000" dirty="0" err="1" smtClean="0"/>
              <a:t>Arabic</a:t>
            </a:r>
            <a:r>
              <a:rPr lang="de-DE" altLang="de-DE" sz="2000" dirty="0" smtClean="0"/>
              <a:t>, English, </a:t>
            </a:r>
            <a:r>
              <a:rPr lang="de-DE" altLang="de-DE" sz="2000" dirty="0" err="1" smtClean="0"/>
              <a:t>Italian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and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many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more</a:t>
            </a:r>
            <a:endParaRPr lang="de-DE" altLang="de-DE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Intensive </a:t>
            </a:r>
            <a:r>
              <a:rPr lang="de-DE" altLang="de-DE" sz="2000" dirty="0" err="1" smtClean="0"/>
              <a:t>courses</a:t>
            </a:r>
            <a:r>
              <a:rPr lang="de-DE" altLang="de-DE" sz="2000" dirty="0" smtClean="0"/>
              <a:t> in German </a:t>
            </a:r>
            <a:r>
              <a:rPr lang="de-DE" altLang="de-DE" sz="2000" dirty="0" err="1" smtClean="0"/>
              <a:t>and</a:t>
            </a:r>
            <a:r>
              <a:rPr lang="de-DE" altLang="de-DE" sz="2000" dirty="0" smtClean="0"/>
              <a:t> English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Courses </a:t>
            </a:r>
            <a:r>
              <a:rPr lang="de-DE" altLang="de-DE" sz="2000" dirty="0" err="1" smtClean="0"/>
              <a:t>for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academic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purposes</a:t>
            </a:r>
            <a:r>
              <a:rPr lang="de-DE" altLang="de-DE" sz="20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Courses </a:t>
            </a:r>
            <a:r>
              <a:rPr lang="de-DE" altLang="de-DE" sz="2000" dirty="0" err="1" smtClean="0"/>
              <a:t>for</a:t>
            </a:r>
            <a:r>
              <a:rPr lang="de-DE" altLang="de-DE" sz="2000" dirty="0" smtClean="0"/>
              <a:t> international </a:t>
            </a:r>
            <a:r>
              <a:rPr lang="de-DE" altLang="de-DE" sz="2000" dirty="0" err="1" smtClean="0"/>
              <a:t>students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of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university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partner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programmes</a:t>
            </a:r>
            <a:endParaRPr lang="de-DE" altLang="de-DE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Language </a:t>
            </a:r>
            <a:r>
              <a:rPr lang="de-DE" altLang="de-DE" sz="2000" dirty="0" err="1" smtClean="0"/>
              <a:t>certificates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and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preparatory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courses</a:t>
            </a:r>
            <a:r>
              <a:rPr lang="de-DE" altLang="de-DE" sz="2000" dirty="0" smtClean="0"/>
              <a:t> (DSH, </a:t>
            </a:r>
            <a:r>
              <a:rPr lang="de-DE" altLang="de-DE" sz="2000" dirty="0" err="1" smtClean="0"/>
              <a:t>TestDaF</a:t>
            </a:r>
            <a:r>
              <a:rPr lang="de-DE" altLang="de-DE" sz="2000" dirty="0" smtClean="0"/>
              <a:t>, IELTS)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 err="1"/>
              <a:t>Graded</a:t>
            </a:r>
            <a:r>
              <a:rPr lang="de-DE" altLang="de-DE" sz="2000" dirty="0"/>
              <a:t> </a:t>
            </a:r>
            <a:r>
              <a:rPr lang="de-DE" altLang="de-DE" sz="2000" dirty="0" err="1" smtClean="0"/>
              <a:t>certificates</a:t>
            </a:r>
            <a:r>
              <a:rPr lang="de-DE" altLang="de-DE" sz="2000" dirty="0" smtClean="0"/>
              <a:t> </a:t>
            </a:r>
            <a:r>
              <a:rPr lang="de-DE" altLang="de-DE" sz="2000" dirty="0" err="1"/>
              <a:t>including</a:t>
            </a:r>
            <a:r>
              <a:rPr lang="de-DE" altLang="de-DE" sz="2000" dirty="0"/>
              <a:t> </a:t>
            </a:r>
            <a:r>
              <a:rPr lang="de-DE" altLang="de-DE" sz="2000" dirty="0" err="1"/>
              <a:t>language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level</a:t>
            </a:r>
            <a:r>
              <a:rPr lang="de-DE" altLang="de-DE" sz="2000" dirty="0"/>
              <a:t> </a:t>
            </a:r>
            <a:r>
              <a:rPr lang="de-DE" altLang="de-DE" sz="2000" dirty="0" err="1"/>
              <a:t>and</a:t>
            </a:r>
            <a:r>
              <a:rPr lang="de-DE" altLang="de-DE" sz="2000" dirty="0"/>
              <a:t> ECTS </a:t>
            </a:r>
            <a:r>
              <a:rPr lang="de-DE" altLang="de-DE" sz="2000" dirty="0" err="1"/>
              <a:t>for</a:t>
            </a:r>
            <a:r>
              <a:rPr lang="de-DE" altLang="de-DE" sz="2000" dirty="0"/>
              <a:t> all </a:t>
            </a:r>
            <a:r>
              <a:rPr lang="de-DE" altLang="de-DE" sz="2000" dirty="0" err="1" smtClean="0"/>
              <a:t>courses</a:t>
            </a:r>
            <a:endParaRPr lang="de-DE" altLang="de-DE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Computer </a:t>
            </a:r>
            <a:r>
              <a:rPr lang="de-DE" altLang="de-DE" sz="2000" dirty="0" err="1" smtClean="0"/>
              <a:t>workstations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for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self-study</a:t>
            </a:r>
            <a:endParaRPr lang="de-DE" altLang="de-DE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A </a:t>
            </a:r>
            <a:r>
              <a:rPr lang="de-DE" altLang="de-DE" sz="2000" dirty="0" err="1" smtClean="0"/>
              <a:t>tandem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language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learning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list</a:t>
            </a:r>
            <a:endParaRPr lang="de-DE" altLang="de-DE" sz="2000" dirty="0" smtClean="0"/>
          </a:p>
        </p:txBody>
      </p:sp>
      <p:pic>
        <p:nvPicPr>
          <p:cNvPr id="8196" name="Inhaltsplatzhalt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9399" y="1365251"/>
            <a:ext cx="2728101" cy="3503909"/>
          </a:xfrm>
        </p:spPr>
      </p:pic>
      <p:pic>
        <p:nvPicPr>
          <p:cNvPr id="8197" name="Picture 9" descr="P:\Logos\SLI\logo_breit_farbe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14" y="424832"/>
            <a:ext cx="2271486" cy="58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3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nhaltsplatzhalter 4"/>
          <p:cNvSpPr>
            <a:spLocks noGrp="1"/>
          </p:cNvSpPr>
          <p:nvPr>
            <p:ph/>
          </p:nvPr>
        </p:nvSpPr>
        <p:spPr>
          <a:xfrm>
            <a:off x="454358" y="5637329"/>
            <a:ext cx="7469187" cy="797805"/>
          </a:xfrm>
        </p:spPr>
        <p:txBody>
          <a:bodyPr/>
          <a:lstStyle/>
          <a:p>
            <a:r>
              <a:rPr lang="de-DE" altLang="de-DE" sz="2000" b="1" dirty="0" smtClean="0"/>
              <a:t>Informationen, Kursgebühren und Online-Anmeldung: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de-DE" altLang="de-DE" sz="2000" b="1" dirty="0">
                <a:hlinkClick r:id="rId2"/>
              </a:rPr>
              <a:t>www.sli.uni-freiburg.de</a:t>
            </a:r>
            <a:endParaRPr lang="de-DE" altLang="de-DE" sz="2000" b="1" dirty="0"/>
          </a:p>
        </p:txBody>
      </p:sp>
      <p:sp>
        <p:nvSpPr>
          <p:cNvPr id="9219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4FB9E3-5E47-4B78-8914-E5FDF92170CB}" type="slidenum">
              <a:rPr lang="de-DE" altLang="de-DE" sz="8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</a:t>
            </a:fld>
            <a:endParaRPr lang="de-DE" altLang="de-DE" sz="8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429806"/>
            <a:ext cx="5608638" cy="595719"/>
          </a:xfrm>
        </p:spPr>
        <p:txBody>
          <a:bodyPr/>
          <a:lstStyle/>
          <a:p>
            <a:pPr eaLnBrk="1" hangingPunct="1"/>
            <a:r>
              <a:rPr lang="de-DE" altLang="de-DE" sz="2400" dirty="0" smtClean="0"/>
              <a:t>Online-Deutschkurse im Wintersemester</a:t>
            </a:r>
            <a:endParaRPr lang="ja-JP" altLang="de-DE" sz="2400" dirty="0" smtClean="0">
              <a:ea typeface="MS PMincho" pitchFamily="18" charset="-128"/>
            </a:endParaRP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380999" y="1268760"/>
            <a:ext cx="5608639" cy="429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altLang="de-DE" sz="2000" b="1" dirty="0" smtClean="0"/>
              <a:t>Abendkurse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sz="2000" dirty="0" smtClean="0"/>
              <a:t>Kurse auf allen Niveaustufen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sz="2000" dirty="0" smtClean="0"/>
              <a:t>Für Anfänger*innen bis zu Niveau C1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sz="2000" dirty="0" smtClean="0"/>
              <a:t>Mo und Mi oder Di und Do 18 - 20 Uhr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altLang="de-DE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b="1" dirty="0" smtClean="0"/>
              <a:t>Morgenkurse</a:t>
            </a:r>
            <a:endParaRPr lang="de-DE" altLang="de-DE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sz="2000" dirty="0" smtClean="0"/>
              <a:t>Niveau A1, A2, B1</a:t>
            </a:r>
            <a:endParaRPr lang="de-DE" altLang="de-D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sz="2000" dirty="0" smtClean="0"/>
              <a:t>Di </a:t>
            </a:r>
            <a:r>
              <a:rPr lang="de-DE" altLang="de-DE" sz="2000" dirty="0"/>
              <a:t>und Do </a:t>
            </a:r>
            <a:r>
              <a:rPr lang="de-DE" altLang="de-DE" sz="2000" dirty="0" smtClean="0"/>
              <a:t>8:30 </a:t>
            </a:r>
            <a:r>
              <a:rPr lang="de-DE" altLang="de-DE" sz="2000" dirty="0"/>
              <a:t>- </a:t>
            </a:r>
            <a:r>
              <a:rPr lang="de-DE" altLang="de-DE" sz="2000" dirty="0" smtClean="0"/>
              <a:t>10 Uhr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altLang="de-DE" sz="1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b="1" dirty="0" smtClean="0"/>
              <a:t>Phonetik und Grammatik (B1</a:t>
            </a:r>
            <a:r>
              <a:rPr lang="de-DE" altLang="de-DE" sz="2000" b="1" dirty="0"/>
              <a:t>/</a:t>
            </a:r>
            <a:r>
              <a:rPr lang="de-DE" altLang="de-DE" sz="2000" b="1" dirty="0" smtClean="0"/>
              <a:t>B2)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b="1" dirty="0" smtClean="0"/>
              <a:t>Kommunikations-Training (B1/B2)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b="1" dirty="0" smtClean="0"/>
              <a:t>Grammatik für Fortgeschrittene (C1/C2)</a:t>
            </a:r>
            <a:endParaRPr lang="de-DE" altLang="de-DE" sz="2000" b="1" dirty="0"/>
          </a:p>
        </p:txBody>
      </p:sp>
      <p:pic>
        <p:nvPicPr>
          <p:cNvPr id="9223" name="Picture 9" descr="P:\Logos\SLI\logo_breit_farbe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2" y="429806"/>
            <a:ext cx="2268537" cy="58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49" y="1340768"/>
            <a:ext cx="213995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 rot="16200000">
            <a:off x="7549761" y="4342673"/>
            <a:ext cx="307777" cy="63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800" dirty="0"/>
              <a:t>Foto: </a:t>
            </a:r>
            <a:r>
              <a:rPr lang="de-DE" altLang="de-DE" sz="800" dirty="0" smtClean="0"/>
              <a:t>Blum</a:t>
            </a:r>
            <a:endParaRPr lang="de-DE" alt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6073C-673C-452D-A7FE-4EFA3E9FADE7}" type="slidenum">
              <a:rPr lang="de-DE" altLang="de-DE" sz="8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</a:t>
            </a:fld>
            <a:endParaRPr lang="de-DE" altLang="de-DE" sz="8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2"/>
          <p:cNvSpPr>
            <a:spLocks noGrp="1"/>
          </p:cNvSpPr>
          <p:nvPr>
            <p:ph type="title"/>
          </p:nvPr>
        </p:nvSpPr>
        <p:spPr>
          <a:xfrm>
            <a:off x="395536" y="289475"/>
            <a:ext cx="5181032" cy="736049"/>
          </a:xfrm>
        </p:spPr>
        <p:txBody>
          <a:bodyPr/>
          <a:lstStyle/>
          <a:p>
            <a:pPr eaLnBrk="1" hangingPunct="1"/>
            <a:r>
              <a:rPr lang="de-DE" altLang="de-DE" sz="2400" dirty="0" smtClean="0"/>
              <a:t>Online German </a:t>
            </a:r>
            <a:r>
              <a:rPr lang="de-DE" altLang="de-DE" sz="2400" dirty="0"/>
              <a:t>C</a:t>
            </a:r>
            <a:r>
              <a:rPr lang="de-DE" altLang="de-DE" sz="2400" dirty="0" smtClean="0"/>
              <a:t>ourses </a:t>
            </a:r>
            <a:r>
              <a:rPr lang="de-DE" altLang="de-DE" sz="2400" dirty="0" err="1" smtClean="0"/>
              <a:t>during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the</a:t>
            </a:r>
            <a:r>
              <a:rPr lang="de-DE" altLang="de-DE" sz="2400" dirty="0" smtClean="0"/>
              <a:t> Wintersemester</a:t>
            </a:r>
            <a:endParaRPr lang="ja-JP" altLang="de-DE" sz="2400" dirty="0" smtClean="0">
              <a:ea typeface="MS PMincho" pitchFamily="18" charset="-128"/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323528" y="1213796"/>
            <a:ext cx="5616624" cy="44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altLang="de-DE" sz="2000" b="1" dirty="0" err="1"/>
              <a:t>Evening</a:t>
            </a:r>
            <a:r>
              <a:rPr lang="de-DE" altLang="de-DE" sz="2000" b="1" dirty="0"/>
              <a:t> </a:t>
            </a:r>
            <a:r>
              <a:rPr lang="de-DE" altLang="de-DE" sz="2000" b="1" dirty="0" err="1" smtClean="0"/>
              <a:t>courses</a:t>
            </a:r>
            <a:endParaRPr lang="de-DE" altLang="de-DE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sz="2000" dirty="0" smtClean="0"/>
              <a:t>Courses at </a:t>
            </a:r>
            <a:r>
              <a:rPr lang="de-DE" altLang="de-DE" sz="2000" dirty="0"/>
              <a:t>all </a:t>
            </a:r>
            <a:r>
              <a:rPr lang="de-DE" altLang="de-DE" sz="2000" dirty="0" err="1"/>
              <a:t>language</a:t>
            </a:r>
            <a:r>
              <a:rPr lang="de-DE" altLang="de-DE" sz="2000" dirty="0"/>
              <a:t> </a:t>
            </a:r>
            <a:r>
              <a:rPr lang="de-DE" altLang="de-DE" sz="2000" dirty="0" err="1" smtClean="0"/>
              <a:t>levels</a:t>
            </a:r>
            <a:endParaRPr lang="de-DE" altLang="de-D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sz="2000" dirty="0" err="1" smtClean="0"/>
              <a:t>From</a:t>
            </a:r>
            <a:r>
              <a:rPr lang="de-DE" altLang="de-DE" sz="2000" dirty="0" smtClean="0"/>
              <a:t> A1 </a:t>
            </a:r>
            <a:r>
              <a:rPr lang="de-DE" altLang="de-DE" sz="2000" dirty="0" err="1" smtClean="0"/>
              <a:t>for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beginners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to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level</a:t>
            </a:r>
            <a:r>
              <a:rPr lang="de-DE" altLang="de-DE" sz="2000" dirty="0" smtClean="0"/>
              <a:t> C1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sz="2000" dirty="0" smtClean="0"/>
              <a:t>Mon/</a:t>
            </a:r>
            <a:r>
              <a:rPr lang="de-DE" altLang="de-DE" sz="2000" dirty="0" err="1" smtClean="0"/>
              <a:t>Wed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or</a:t>
            </a:r>
            <a:r>
              <a:rPr lang="de-DE" altLang="de-DE" sz="2000" dirty="0" smtClean="0"/>
              <a:t> Tue/</a:t>
            </a:r>
            <a:r>
              <a:rPr lang="de-DE" altLang="de-DE" sz="2000" dirty="0" err="1" smtClean="0"/>
              <a:t>Thurs</a:t>
            </a:r>
            <a:r>
              <a:rPr lang="de-DE" altLang="de-DE" sz="2000" dirty="0" smtClean="0"/>
              <a:t>, 6pm – 8pm</a:t>
            </a:r>
          </a:p>
          <a:p>
            <a:pPr marL="0" indent="0"/>
            <a:endParaRPr lang="de-DE" altLang="de-DE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b="1" dirty="0" smtClean="0"/>
              <a:t>Morning </a:t>
            </a:r>
            <a:r>
              <a:rPr lang="de-DE" altLang="de-DE" sz="2000" b="1" dirty="0" err="1"/>
              <a:t>courses</a:t>
            </a:r>
            <a:endParaRPr lang="de-DE" altLang="de-DE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sz="2000" dirty="0" smtClean="0"/>
              <a:t>A1, A2, B1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sz="2000" dirty="0" smtClean="0"/>
              <a:t>Tue/</a:t>
            </a:r>
            <a:r>
              <a:rPr lang="de-DE" altLang="de-DE" sz="2000" dirty="0" err="1" smtClean="0"/>
              <a:t>Thurs</a:t>
            </a:r>
            <a:r>
              <a:rPr lang="de-DE" altLang="de-DE" sz="2000" dirty="0"/>
              <a:t>, </a:t>
            </a:r>
            <a:r>
              <a:rPr lang="de-DE" altLang="de-DE" sz="2000" dirty="0" smtClean="0"/>
              <a:t>8:30am </a:t>
            </a:r>
            <a:r>
              <a:rPr lang="de-DE" altLang="de-DE" sz="2000" dirty="0"/>
              <a:t>– </a:t>
            </a:r>
            <a:r>
              <a:rPr lang="de-DE" altLang="de-DE" sz="2000" dirty="0" smtClean="0"/>
              <a:t>10am</a:t>
            </a:r>
            <a:endParaRPr lang="de-DE" altLang="de-DE" sz="2000" dirty="0"/>
          </a:p>
          <a:p>
            <a:pPr marL="0" indent="0"/>
            <a:endParaRPr lang="de-DE" altLang="de-DE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b="1" dirty="0" err="1" smtClean="0"/>
              <a:t>Pronunciation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and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Grammar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course</a:t>
            </a:r>
            <a:r>
              <a:rPr lang="de-DE" altLang="de-DE" sz="2000" b="1" dirty="0" smtClean="0"/>
              <a:t> (B1/B2)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b="1" dirty="0" smtClean="0"/>
              <a:t>Communication Training </a:t>
            </a:r>
            <a:r>
              <a:rPr lang="de-DE" altLang="de-DE" sz="2000" b="1" dirty="0"/>
              <a:t>(B1/B2)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b="1" dirty="0" err="1" smtClean="0"/>
              <a:t>Grammar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for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Advanced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Learners</a:t>
            </a:r>
            <a:r>
              <a:rPr lang="de-DE" altLang="de-DE" sz="2000" b="1" dirty="0" smtClean="0"/>
              <a:t> (C1/C2)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7761288" y="1466850"/>
            <a:ext cx="3079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800"/>
              <a:t>Photo: Blum</a:t>
            </a:r>
          </a:p>
        </p:txBody>
      </p:sp>
      <p:pic>
        <p:nvPicPr>
          <p:cNvPr id="10246" name="Picture 9" descr="P:\Logos\SLI\logo_breit_farbe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68" y="420412"/>
            <a:ext cx="2360931" cy="6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4"/>
          <p:cNvSpPr>
            <a:spLocks noGrp="1"/>
          </p:cNvSpPr>
          <p:nvPr>
            <p:ph/>
          </p:nvPr>
        </p:nvSpPr>
        <p:spPr>
          <a:xfrm>
            <a:off x="395536" y="5669397"/>
            <a:ext cx="7427664" cy="751280"/>
          </a:xfrm>
        </p:spPr>
        <p:txBody>
          <a:bodyPr/>
          <a:lstStyle/>
          <a:p>
            <a:pPr>
              <a:defRPr/>
            </a:pPr>
            <a:r>
              <a:rPr lang="de-DE" sz="2000" b="1" dirty="0" smtClean="0">
                <a:latin typeface="+mn-lt"/>
              </a:rPr>
              <a:t>Information, </a:t>
            </a:r>
            <a:r>
              <a:rPr lang="de-DE" sz="2000" b="1" dirty="0" err="1" smtClean="0">
                <a:latin typeface="+mn-lt"/>
              </a:rPr>
              <a:t>course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b="1" dirty="0" err="1" smtClean="0">
                <a:latin typeface="+mn-lt"/>
              </a:rPr>
              <a:t>fees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b="1" dirty="0" err="1" smtClean="0">
                <a:latin typeface="+mn-lt"/>
              </a:rPr>
              <a:t>and</a:t>
            </a:r>
            <a:r>
              <a:rPr lang="de-DE" sz="2000" b="1" dirty="0" smtClean="0">
                <a:latin typeface="+mn-lt"/>
              </a:rPr>
              <a:t> online </a:t>
            </a:r>
            <a:r>
              <a:rPr lang="de-DE" sz="2000" b="1" dirty="0" err="1" smtClean="0">
                <a:latin typeface="+mn-lt"/>
              </a:rPr>
              <a:t>registration</a:t>
            </a:r>
            <a:r>
              <a:rPr lang="de-DE" sz="2000" b="1" dirty="0" smtClean="0">
                <a:latin typeface="+mn-lt"/>
              </a:rPr>
              <a:t>: </a:t>
            </a:r>
          </a:p>
          <a:p>
            <a:pPr marL="0" indent="0" eaLnBrk="1" hangingPunct="1"/>
            <a:r>
              <a:rPr lang="de-DE" altLang="de-DE" sz="2000" b="1" dirty="0">
                <a:latin typeface="+mn-lt"/>
                <a:hlinkClick r:id="rId3"/>
              </a:rPr>
              <a:t>www.sli.uni-freiburg.de</a:t>
            </a:r>
            <a:endParaRPr lang="de-DE" altLang="de-DE" sz="2000" b="1" dirty="0">
              <a:latin typeface="+mn-lt"/>
            </a:endParaRPr>
          </a:p>
        </p:txBody>
      </p:sp>
      <p:pic>
        <p:nvPicPr>
          <p:cNvPr id="10248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1484313"/>
            <a:ext cx="213995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0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231676-287E-4E4F-B1FC-4F22F0326951}" type="slidenum">
              <a:rPr lang="de-DE" altLang="de-DE" sz="8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</a:t>
            </a:fld>
            <a:endParaRPr lang="de-DE" altLang="de-DE" sz="8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467544" y="392780"/>
            <a:ext cx="5904681" cy="632745"/>
          </a:xfrm>
        </p:spPr>
        <p:txBody>
          <a:bodyPr/>
          <a:lstStyle/>
          <a:p>
            <a:pPr eaLnBrk="1" hangingPunct="1"/>
            <a:r>
              <a:rPr lang="de-DE" altLang="de-DE" sz="2400" dirty="0" smtClean="0"/>
              <a:t>Online-Deutschkurse im Wintersemester</a:t>
            </a:r>
            <a:endParaRPr lang="ja-JP" altLang="de-DE" sz="2400" dirty="0" smtClean="0">
              <a:ea typeface="MS PMincho" pitchFamily="18" charset="-128"/>
            </a:endParaRP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467544" y="1268760"/>
            <a:ext cx="746995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b="1" dirty="0" smtClean="0"/>
              <a:t>Mehr Erfolg im Studium mit unseren vorbereitenden und studienbegleitenden Kursen (ab B2):</a:t>
            </a:r>
          </a:p>
          <a:p>
            <a:pPr>
              <a:defRPr/>
            </a:pPr>
            <a:endParaRPr lang="de-DE" altLang="de-DE" sz="2000" b="1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/>
              <a:t>Vorbereitungskurse auf die Prüfungen DSH und </a:t>
            </a:r>
            <a:r>
              <a:rPr lang="de-DE" altLang="de-DE" sz="2000" dirty="0" err="1" smtClean="0"/>
              <a:t>TestDaF</a:t>
            </a:r>
            <a:endParaRPr lang="de-DE" alt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 smtClean="0"/>
              <a:t>Deutsch </a:t>
            </a:r>
            <a:r>
              <a:rPr lang="de-DE" altLang="de-DE" sz="2000" dirty="0"/>
              <a:t>für ausländische </a:t>
            </a:r>
            <a:r>
              <a:rPr lang="de-DE" altLang="de-DE" sz="2000" dirty="0" smtClean="0"/>
              <a:t>Juristinnen und Juristen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 smtClean="0"/>
              <a:t>Wissenschaftliches Schreiben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de-DE" altLang="de-DE" sz="2000" dirty="0" smtClean="0"/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 rot="16200000">
            <a:off x="7385115" y="4832851"/>
            <a:ext cx="307777" cy="84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800" dirty="0"/>
              <a:t>Foto: </a:t>
            </a:r>
            <a:r>
              <a:rPr lang="de-DE" altLang="de-DE" sz="800" dirty="0" smtClean="0"/>
              <a:t>Hirschfeld</a:t>
            </a:r>
            <a:endParaRPr lang="de-DE" altLang="de-DE" sz="800" dirty="0"/>
          </a:p>
        </p:txBody>
      </p:sp>
      <p:pic>
        <p:nvPicPr>
          <p:cNvPr id="11270" name="Picture 9" descr="P:\Logos\SLI\logo_breit_farbe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92780"/>
            <a:ext cx="2413000" cy="6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467544" y="5528479"/>
            <a:ext cx="70956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2000" b="1" dirty="0" smtClean="0"/>
              <a:t>Information, Kursgebühren und Online-Anmeldung: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de-DE" altLang="de-DE" sz="2000" b="1" dirty="0">
                <a:hlinkClick r:id="rId4"/>
              </a:rPr>
              <a:t>www.sli.uni-freiburg.de</a:t>
            </a:r>
            <a:endParaRPr lang="de-DE" altLang="de-DE" sz="20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948" y="3167545"/>
            <a:ext cx="2901552" cy="1926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231676-287E-4E4F-B1FC-4F22F0326951}" type="slidenum">
              <a:rPr lang="de-DE" altLang="de-DE" sz="8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</a:t>
            </a:fld>
            <a:endParaRPr lang="de-DE" altLang="de-DE" sz="8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467543" y="223066"/>
            <a:ext cx="5048031" cy="750590"/>
          </a:xfrm>
        </p:spPr>
        <p:txBody>
          <a:bodyPr/>
          <a:lstStyle/>
          <a:p>
            <a:pPr eaLnBrk="1" hangingPunct="1"/>
            <a:r>
              <a:rPr lang="de-DE" altLang="de-DE" sz="2400" dirty="0"/>
              <a:t>Online German C</a:t>
            </a:r>
            <a:r>
              <a:rPr lang="de-DE" altLang="de-DE" sz="2400" dirty="0" smtClean="0"/>
              <a:t>ourses </a:t>
            </a:r>
            <a:r>
              <a:rPr lang="de-DE" altLang="de-DE" sz="2400" dirty="0" err="1" smtClean="0"/>
              <a:t>during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the</a:t>
            </a:r>
            <a:r>
              <a:rPr lang="de-DE" altLang="de-DE" sz="2400" dirty="0" smtClean="0"/>
              <a:t> Wintersemester</a:t>
            </a:r>
            <a:endParaRPr lang="ja-JP" altLang="de-DE" sz="2400" dirty="0" smtClean="0">
              <a:ea typeface="MS PMincho" pitchFamily="18" charset="-128"/>
            </a:endParaRP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467544" y="1268760"/>
            <a:ext cx="74763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b="1" dirty="0"/>
              <a:t>More </a:t>
            </a:r>
            <a:r>
              <a:rPr lang="de-DE" altLang="de-DE" sz="2000" b="1" dirty="0" err="1"/>
              <a:t>success</a:t>
            </a:r>
            <a:r>
              <a:rPr lang="de-DE" altLang="de-DE" sz="2000" b="1" dirty="0"/>
              <a:t> in </a:t>
            </a:r>
            <a:r>
              <a:rPr lang="de-DE" altLang="de-DE" sz="2000" b="1" dirty="0" err="1"/>
              <a:t>your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course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of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studies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with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our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special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purposes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courses</a:t>
            </a:r>
            <a:r>
              <a:rPr lang="de-DE" altLang="de-DE" sz="2000" b="1" dirty="0"/>
              <a:t> </a:t>
            </a:r>
            <a:r>
              <a:rPr lang="de-DE" altLang="de-DE" sz="2000" b="1" dirty="0" smtClean="0"/>
              <a:t>(B2 </a:t>
            </a:r>
            <a:r>
              <a:rPr lang="de-DE" altLang="de-DE" sz="2000" b="1" dirty="0" err="1"/>
              <a:t>and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higher</a:t>
            </a:r>
            <a:r>
              <a:rPr lang="de-DE" altLang="de-DE" sz="2000" b="1" dirty="0"/>
              <a:t>):</a:t>
            </a:r>
          </a:p>
          <a:p>
            <a:pPr>
              <a:defRPr/>
            </a:pPr>
            <a:endParaRPr lang="de-DE" altLang="de-DE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 err="1" smtClean="0"/>
              <a:t>Preparatory</a:t>
            </a:r>
            <a:r>
              <a:rPr lang="de-DE" altLang="de-DE" sz="2000" dirty="0" smtClean="0"/>
              <a:t> </a:t>
            </a:r>
            <a:r>
              <a:rPr lang="de-DE" altLang="de-DE" sz="2000" dirty="0" err="1"/>
              <a:t>courses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for</a:t>
            </a:r>
            <a:r>
              <a:rPr lang="de-DE" altLang="de-DE" sz="2000" dirty="0"/>
              <a:t> DSH </a:t>
            </a:r>
            <a:r>
              <a:rPr lang="de-DE" altLang="de-DE" sz="2000" dirty="0" err="1"/>
              <a:t>and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TestDaF</a:t>
            </a:r>
            <a:r>
              <a:rPr lang="de-DE" altLang="de-DE" sz="2000" dirty="0"/>
              <a:t> </a:t>
            </a:r>
            <a:r>
              <a:rPr lang="de-DE" altLang="de-DE" sz="2000" dirty="0" err="1" smtClean="0"/>
              <a:t>exams</a:t>
            </a:r>
            <a:endParaRPr lang="de-DE" alt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 smtClean="0"/>
              <a:t>German </a:t>
            </a:r>
            <a:r>
              <a:rPr lang="de-DE" altLang="de-DE" sz="2000" dirty="0" err="1" smtClean="0"/>
              <a:t>for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Jurists</a:t>
            </a:r>
            <a:endParaRPr lang="de-DE" altLang="de-DE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/>
              <a:t>Academic </a:t>
            </a:r>
            <a:r>
              <a:rPr lang="de-DE" altLang="de-DE" sz="2000" dirty="0" err="1"/>
              <a:t>writing</a:t>
            </a:r>
            <a:endParaRPr lang="de-DE" altLang="de-DE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altLang="de-DE" sz="2000" dirty="0"/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 rot="16200000">
            <a:off x="7309333" y="4637149"/>
            <a:ext cx="307777" cy="90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800" dirty="0" err="1" smtClean="0"/>
              <a:t>Photo</a:t>
            </a:r>
            <a:r>
              <a:rPr lang="de-DE" altLang="de-DE" sz="800" dirty="0"/>
              <a:t>: </a:t>
            </a:r>
            <a:r>
              <a:rPr lang="de-DE" altLang="de-DE" sz="800" dirty="0" smtClean="0"/>
              <a:t>Hirschfeld</a:t>
            </a:r>
            <a:endParaRPr lang="de-DE" altLang="de-DE" sz="800" dirty="0"/>
          </a:p>
        </p:txBody>
      </p:sp>
      <p:pic>
        <p:nvPicPr>
          <p:cNvPr id="11270" name="Picture 9" descr="P:\Logos\SLI\logo_breit_farbe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92780"/>
            <a:ext cx="2413000" cy="6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467544" y="5525089"/>
            <a:ext cx="74472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2000" b="1" dirty="0" smtClean="0"/>
              <a:t>Information, </a:t>
            </a:r>
            <a:r>
              <a:rPr lang="de-DE" altLang="de-DE" sz="2000" b="1" dirty="0" err="1" smtClean="0"/>
              <a:t>course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fees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/>
              <a:t>a</a:t>
            </a:r>
            <a:r>
              <a:rPr lang="de-DE" altLang="de-DE" sz="2000" b="1" dirty="0" err="1" smtClean="0"/>
              <a:t>nd</a:t>
            </a:r>
            <a:r>
              <a:rPr lang="de-DE" altLang="de-DE" sz="2000" b="1" dirty="0" smtClean="0"/>
              <a:t> online </a:t>
            </a:r>
            <a:r>
              <a:rPr lang="de-DE" altLang="de-DE" sz="2000" b="1" dirty="0" err="1" smtClean="0"/>
              <a:t>registration</a:t>
            </a:r>
            <a:r>
              <a:rPr lang="de-DE" altLang="de-DE" sz="2000" b="1" dirty="0" smtClean="0"/>
              <a:t>: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de-DE" altLang="de-DE" sz="2000" b="1" dirty="0">
                <a:hlinkClick r:id="rId4"/>
              </a:rPr>
              <a:t>www.sli.uni-freiburg.de</a:t>
            </a:r>
            <a:endParaRPr lang="de-DE" altLang="de-DE" sz="20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322" y="3068960"/>
            <a:ext cx="2810591" cy="186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7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733629-3152-4D0F-8F42-2CC15AE9ECF1}" type="slidenum">
              <a:rPr lang="de-DE" altLang="de-DE" sz="8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8</a:t>
            </a:fld>
            <a:endParaRPr lang="de-DE" altLang="de-DE" sz="8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5903912" cy="8366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ja-JP" sz="2400" dirty="0" smtClean="0">
                <a:ea typeface="MS PMincho" pitchFamily="18" charset="-128"/>
              </a:rPr>
              <a:t>Online-Deutschkurse für </a:t>
            </a:r>
            <a:br>
              <a:rPr lang="de-DE" altLang="ja-JP" sz="2400" dirty="0" smtClean="0">
                <a:ea typeface="MS PMincho" pitchFamily="18" charset="-128"/>
              </a:rPr>
            </a:br>
            <a:r>
              <a:rPr lang="de-DE" altLang="ja-JP" sz="2400" dirty="0" smtClean="0">
                <a:ea typeface="MS PMincho" pitchFamily="18" charset="-128"/>
              </a:rPr>
              <a:t>Studierende aus Partnerprogrammen</a:t>
            </a:r>
            <a:endParaRPr lang="ja-JP" altLang="de-DE" sz="2400" dirty="0" smtClean="0">
              <a:ea typeface="MS PMincho" pitchFamily="18" charset="-128"/>
            </a:endParaRPr>
          </a:p>
        </p:txBody>
      </p:sp>
      <p:sp>
        <p:nvSpPr>
          <p:cNvPr id="11268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412777"/>
            <a:ext cx="4967783" cy="2138655"/>
          </a:xfrm>
        </p:spPr>
        <p:txBody>
          <a:bodyPr/>
          <a:lstStyle/>
          <a:p>
            <a:pPr marL="457200" indent="-457200" defTabSz="457200">
              <a:buFont typeface="Arial" panose="020B0604020202020204" pitchFamily="34" charset="0"/>
              <a:buChar char="•"/>
              <a:defRPr/>
            </a:pPr>
            <a:r>
              <a:rPr lang="de-DE" altLang="de-DE" sz="1900" kern="1200" dirty="0"/>
              <a:t>kostenfrei</a:t>
            </a:r>
          </a:p>
          <a:p>
            <a:pPr marL="457200" indent="-457200" defTabSz="457200">
              <a:buFont typeface="Arial" panose="020B0604020202020204" pitchFamily="34" charset="0"/>
              <a:buChar char="•"/>
              <a:defRPr/>
            </a:pPr>
            <a:r>
              <a:rPr lang="de-DE" altLang="de-DE" sz="1900" kern="1200" dirty="0"/>
              <a:t>nur für Teilnehmende der Universitäts-</a:t>
            </a:r>
            <a:r>
              <a:rPr lang="de-DE" altLang="de-DE" sz="1900" kern="1200" dirty="0" err="1"/>
              <a:t>partnerprogramme</a:t>
            </a:r>
            <a:r>
              <a:rPr lang="de-DE" altLang="de-DE" sz="1900" kern="1200" dirty="0"/>
              <a:t> Global Exchange, AYF, IES, </a:t>
            </a:r>
            <a:r>
              <a:rPr lang="de-DE" altLang="de-DE" sz="1900" kern="1200" dirty="0" smtClean="0"/>
              <a:t>ERASMUS</a:t>
            </a:r>
          </a:p>
          <a:p>
            <a:pPr marL="457200" indent="-457200" defTabSz="457200">
              <a:buFont typeface="Arial" panose="020B0604020202020204" pitchFamily="34" charset="0"/>
              <a:buChar char="•"/>
              <a:defRPr/>
            </a:pPr>
            <a:r>
              <a:rPr lang="de-DE" altLang="de-DE" sz="1900" dirty="0"/>
              <a:t>max. </a:t>
            </a:r>
            <a:r>
              <a:rPr lang="de-DE" altLang="de-DE" sz="1900" b="1" dirty="0"/>
              <a:t>1 </a:t>
            </a:r>
            <a:r>
              <a:rPr lang="de-DE" altLang="de-DE" sz="1900" dirty="0"/>
              <a:t>Sprachkurs (max. 8 ECTS) pro </a:t>
            </a:r>
            <a:r>
              <a:rPr lang="de-DE" altLang="de-DE" sz="1900" dirty="0" smtClean="0"/>
              <a:t>Semester Mo und Mi 8 - 10 </a:t>
            </a:r>
            <a:r>
              <a:rPr lang="de-DE" altLang="de-DE" sz="1900" b="1" dirty="0" smtClean="0"/>
              <a:t>oder</a:t>
            </a:r>
            <a:r>
              <a:rPr lang="de-DE" altLang="de-DE" sz="1900" dirty="0" smtClean="0"/>
              <a:t> 16 - 18 Uhr</a:t>
            </a:r>
            <a:endParaRPr lang="de-DE" altLang="de-DE" sz="1900" dirty="0"/>
          </a:p>
        </p:txBody>
      </p:sp>
      <p:pic>
        <p:nvPicPr>
          <p:cNvPr id="13317" name="Picture 9" descr="P:\Logos\SLI\logo_breit_farbe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046"/>
            <a:ext cx="2285380" cy="5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5" y="1412777"/>
            <a:ext cx="2466134" cy="1615318"/>
          </a:xfrm>
          <a:prstGeom prst="rect">
            <a:avLst/>
          </a:prstGeom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356143" y="3551433"/>
            <a:ext cx="7587569" cy="239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1900" dirty="0" smtClean="0">
                <a:latin typeface="+mn-lt"/>
                <a:ea typeface="+mn-ea"/>
              </a:rPr>
              <a:t>max</a:t>
            </a:r>
            <a:r>
              <a:rPr lang="de-DE" altLang="de-DE" sz="1900" dirty="0">
                <a:latin typeface="+mn-lt"/>
                <a:ea typeface="+mn-ea"/>
              </a:rPr>
              <a:t>. </a:t>
            </a:r>
            <a:r>
              <a:rPr lang="de-DE" altLang="de-DE" sz="1900" b="1" dirty="0">
                <a:latin typeface="+mn-lt"/>
                <a:ea typeface="+mn-ea"/>
              </a:rPr>
              <a:t>3</a:t>
            </a:r>
            <a:r>
              <a:rPr lang="de-DE" altLang="de-DE" sz="1900" dirty="0">
                <a:latin typeface="+mn-lt"/>
                <a:ea typeface="+mn-ea"/>
              </a:rPr>
              <a:t> Landeskundekurse</a:t>
            </a:r>
            <a:r>
              <a:rPr lang="de-DE" altLang="de-DE" sz="1900" b="1" dirty="0">
                <a:latin typeface="+mn-lt"/>
                <a:ea typeface="+mn-ea"/>
              </a:rPr>
              <a:t> </a:t>
            </a:r>
            <a:r>
              <a:rPr lang="de-DE" altLang="de-DE" sz="1900" dirty="0">
                <a:latin typeface="+mn-lt"/>
                <a:ea typeface="+mn-ea"/>
              </a:rPr>
              <a:t>(max. 4 ECTS je Kurs) pro Semester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1900" dirty="0">
                <a:latin typeface="+mn-lt"/>
                <a:ea typeface="+mn-ea"/>
              </a:rPr>
              <a:t>Sprachkurse: alle </a:t>
            </a:r>
            <a:r>
              <a:rPr lang="de-DE" altLang="de-DE" sz="1900" dirty="0" smtClean="0">
                <a:latin typeface="+mn-lt"/>
                <a:ea typeface="+mn-ea"/>
              </a:rPr>
              <a:t>Niveaustufen A1 – C1</a:t>
            </a:r>
            <a:endParaRPr lang="de-DE" altLang="de-DE" sz="1900" dirty="0">
              <a:latin typeface="+mn-lt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1900" dirty="0">
                <a:latin typeface="+mn-lt"/>
                <a:ea typeface="+mn-ea"/>
              </a:rPr>
              <a:t>Landeskundekurse: ab Sprachniveau A2 (GER)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1900" dirty="0">
                <a:latin typeface="+mn-lt"/>
                <a:ea typeface="+mn-ea"/>
              </a:rPr>
              <a:t>obligatorische Selbsteinschätzung des Sprachniveaus (Kurswechsel in der Regel nicht möglich</a:t>
            </a:r>
            <a:r>
              <a:rPr lang="de-DE" altLang="de-DE" sz="1900" dirty="0" smtClean="0">
                <a:latin typeface="+mn-lt"/>
                <a:ea typeface="+mn-ea"/>
              </a:rPr>
              <a:t>)</a:t>
            </a:r>
          </a:p>
          <a:p>
            <a:pPr>
              <a:defRPr/>
            </a:pPr>
            <a:endParaRPr lang="de-DE" altLang="de-DE" sz="1600" dirty="0">
              <a:latin typeface="+mn-lt"/>
              <a:ea typeface="+mn-ea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de-DE" altLang="de-DE" sz="2000" b="1" dirty="0" smtClean="0"/>
              <a:t>Information </a:t>
            </a:r>
            <a:r>
              <a:rPr lang="de-DE" altLang="de-DE" sz="2000" b="1" dirty="0"/>
              <a:t>und </a:t>
            </a:r>
            <a:r>
              <a:rPr lang="de-DE" altLang="de-DE" sz="2000" b="1" dirty="0" smtClean="0"/>
              <a:t>Online-Anmeldung: </a:t>
            </a:r>
            <a:r>
              <a:rPr lang="de-DE" altLang="de-DE" sz="2000" b="1" dirty="0">
                <a:hlinkClick r:id="rId5"/>
              </a:rPr>
              <a:t>www.sli.uni-freiburg.de</a:t>
            </a:r>
            <a:endParaRPr lang="de-DE" altLang="de-DE" sz="2000" b="1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 rot="16200000">
            <a:off x="5980993" y="2492065"/>
            <a:ext cx="307777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800" dirty="0"/>
              <a:t>Foto: </a:t>
            </a:r>
            <a:r>
              <a:rPr lang="de-DE" altLang="de-DE" sz="800" dirty="0" smtClean="0"/>
              <a:t>Kunz</a:t>
            </a:r>
            <a:endParaRPr lang="de-DE" alt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733629-3152-4D0F-8F42-2CC15AE9ECF1}" type="slidenum">
              <a:rPr lang="de-DE" altLang="de-DE" sz="8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</a:t>
            </a:fld>
            <a:endParaRPr lang="de-DE" altLang="de-DE" sz="8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Rectangle 2"/>
          <p:cNvSpPr>
            <a:spLocks noGrp="1"/>
          </p:cNvSpPr>
          <p:nvPr>
            <p:ph type="title"/>
          </p:nvPr>
        </p:nvSpPr>
        <p:spPr>
          <a:xfrm>
            <a:off x="468313" y="237928"/>
            <a:ext cx="5183807" cy="8366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de-DE" altLang="ja-JP" sz="2400" dirty="0" smtClean="0">
                <a:ea typeface="MS PMincho" pitchFamily="18" charset="-128"/>
              </a:rPr>
              <a:t>Online German </a:t>
            </a:r>
            <a:r>
              <a:rPr lang="de-DE" altLang="ja-JP" sz="2400" dirty="0">
                <a:ea typeface="MS PMincho" pitchFamily="18" charset="-128"/>
              </a:rPr>
              <a:t>C</a:t>
            </a:r>
            <a:r>
              <a:rPr lang="de-DE" altLang="ja-JP" sz="2400" dirty="0" smtClean="0">
                <a:ea typeface="MS PMincho" pitchFamily="18" charset="-128"/>
              </a:rPr>
              <a:t>ourses </a:t>
            </a:r>
            <a:r>
              <a:rPr lang="de-DE" altLang="ja-JP" sz="2400" dirty="0" err="1" smtClean="0">
                <a:ea typeface="MS PMincho" pitchFamily="18" charset="-128"/>
              </a:rPr>
              <a:t>for</a:t>
            </a:r>
            <a:r>
              <a:rPr lang="de-DE" altLang="ja-JP" sz="2400" dirty="0">
                <a:ea typeface="MS PMincho" pitchFamily="18" charset="-128"/>
              </a:rPr>
              <a:t> </a:t>
            </a:r>
            <a:r>
              <a:rPr lang="de-DE" altLang="ja-JP" sz="2400" dirty="0" err="1" smtClean="0">
                <a:ea typeface="MS PMincho" pitchFamily="18" charset="-128"/>
              </a:rPr>
              <a:t>Students</a:t>
            </a:r>
            <a:r>
              <a:rPr lang="de-DE" altLang="ja-JP" sz="2400" dirty="0" smtClean="0">
                <a:ea typeface="MS PMincho" pitchFamily="18" charset="-128"/>
              </a:rPr>
              <a:t> </a:t>
            </a:r>
            <a:r>
              <a:rPr lang="de-DE" altLang="ja-JP" sz="2400" dirty="0" err="1" smtClean="0">
                <a:ea typeface="MS PMincho" pitchFamily="18" charset="-128"/>
              </a:rPr>
              <a:t>of</a:t>
            </a:r>
            <a:r>
              <a:rPr lang="de-DE" altLang="ja-JP" sz="2400" dirty="0" smtClean="0">
                <a:ea typeface="MS PMincho" pitchFamily="18" charset="-128"/>
              </a:rPr>
              <a:t> University Partner </a:t>
            </a:r>
            <a:r>
              <a:rPr lang="de-DE" altLang="ja-JP" sz="2400" dirty="0">
                <a:ea typeface="MS PMincho" pitchFamily="18" charset="-128"/>
              </a:rPr>
              <a:t>P</a:t>
            </a:r>
            <a:r>
              <a:rPr lang="de-DE" altLang="ja-JP" sz="2400" dirty="0" smtClean="0">
                <a:ea typeface="MS PMincho" pitchFamily="18" charset="-128"/>
              </a:rPr>
              <a:t>rogrammes</a:t>
            </a:r>
            <a:endParaRPr lang="ja-JP" altLang="de-DE" sz="2400" dirty="0" smtClean="0">
              <a:ea typeface="MS PMincho" pitchFamily="18" charset="-128"/>
            </a:endParaRPr>
          </a:p>
        </p:txBody>
      </p:sp>
      <p:sp>
        <p:nvSpPr>
          <p:cNvPr id="11268" name="Rectangle 3"/>
          <p:cNvSpPr>
            <a:spLocks noGrp="1"/>
          </p:cNvSpPr>
          <p:nvPr>
            <p:ph type="body" sz="half" idx="1"/>
          </p:nvPr>
        </p:nvSpPr>
        <p:spPr>
          <a:xfrm>
            <a:off x="539551" y="1412778"/>
            <a:ext cx="4824537" cy="214390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1900" dirty="0"/>
              <a:t>Free </a:t>
            </a:r>
            <a:r>
              <a:rPr lang="de-DE" altLang="de-DE" sz="1900" dirty="0" err="1"/>
              <a:t>of</a:t>
            </a:r>
            <a:r>
              <a:rPr lang="de-DE" altLang="de-DE" sz="1900" dirty="0"/>
              <a:t> </a:t>
            </a:r>
            <a:r>
              <a:rPr lang="de-DE" altLang="de-DE" sz="1900" dirty="0" err="1"/>
              <a:t>charge</a:t>
            </a:r>
            <a:endParaRPr lang="de-DE" altLang="de-DE" sz="1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1900" dirty="0" err="1"/>
              <a:t>Only</a:t>
            </a:r>
            <a:r>
              <a:rPr lang="de-DE" altLang="de-DE" sz="1900" dirty="0"/>
              <a:t> </a:t>
            </a:r>
            <a:r>
              <a:rPr lang="de-DE" altLang="de-DE" sz="1900" dirty="0" err="1"/>
              <a:t>for</a:t>
            </a:r>
            <a:r>
              <a:rPr lang="de-DE" altLang="de-DE" sz="1900" dirty="0"/>
              <a:t> </a:t>
            </a:r>
            <a:r>
              <a:rPr lang="de-DE" altLang="de-DE" sz="1900" dirty="0" err="1"/>
              <a:t>exchange</a:t>
            </a:r>
            <a:r>
              <a:rPr lang="de-DE" altLang="de-DE" sz="1900" dirty="0"/>
              <a:t> </a:t>
            </a:r>
            <a:r>
              <a:rPr lang="de-DE" altLang="de-DE" sz="1900" dirty="0" err="1"/>
              <a:t>students</a:t>
            </a:r>
            <a:r>
              <a:rPr lang="de-DE" altLang="de-DE" sz="1900" dirty="0"/>
              <a:t> </a:t>
            </a:r>
            <a:r>
              <a:rPr lang="de-DE" altLang="de-DE" sz="1900" dirty="0" err="1"/>
              <a:t>of</a:t>
            </a:r>
            <a:r>
              <a:rPr lang="de-DE" altLang="de-DE" sz="1900" dirty="0"/>
              <a:t> </a:t>
            </a:r>
            <a:r>
              <a:rPr lang="de-DE" altLang="de-DE" sz="1900" dirty="0" err="1"/>
              <a:t>university</a:t>
            </a:r>
            <a:r>
              <a:rPr lang="de-DE" altLang="de-DE" sz="1900" dirty="0"/>
              <a:t> </a:t>
            </a:r>
            <a:r>
              <a:rPr lang="de-DE" altLang="de-DE" sz="1900" dirty="0" err="1"/>
              <a:t>partner</a:t>
            </a:r>
            <a:r>
              <a:rPr lang="de-DE" altLang="de-DE" sz="1900" dirty="0"/>
              <a:t> </a:t>
            </a:r>
            <a:r>
              <a:rPr lang="de-DE" altLang="de-DE" sz="1900" dirty="0" err="1"/>
              <a:t>programmes</a:t>
            </a:r>
            <a:r>
              <a:rPr lang="de-DE" altLang="de-DE" sz="1900" dirty="0"/>
              <a:t> such </a:t>
            </a:r>
            <a:r>
              <a:rPr lang="de-DE" altLang="de-DE" sz="1900" dirty="0" err="1"/>
              <a:t>as</a:t>
            </a:r>
            <a:r>
              <a:rPr lang="de-DE" altLang="de-DE" sz="1900" dirty="0"/>
              <a:t> Global Exchange, AYF, IES, </a:t>
            </a:r>
            <a:r>
              <a:rPr lang="de-DE" altLang="de-DE" sz="1900" dirty="0" smtClean="0"/>
              <a:t>ERASMUS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1900" dirty="0" smtClean="0"/>
              <a:t>Max</a:t>
            </a:r>
            <a:r>
              <a:rPr lang="de-DE" altLang="de-DE" sz="1900" dirty="0"/>
              <a:t>. </a:t>
            </a:r>
            <a:r>
              <a:rPr lang="de-DE" altLang="de-DE" sz="1900" b="1" dirty="0"/>
              <a:t>1</a:t>
            </a:r>
            <a:r>
              <a:rPr lang="de-DE" altLang="de-DE" sz="1900" dirty="0"/>
              <a:t> </a:t>
            </a:r>
            <a:r>
              <a:rPr lang="de-DE" altLang="de-DE" sz="1900" dirty="0" err="1"/>
              <a:t>language</a:t>
            </a:r>
            <a:r>
              <a:rPr lang="de-DE" altLang="de-DE" sz="1900" dirty="0"/>
              <a:t> </a:t>
            </a:r>
            <a:r>
              <a:rPr lang="de-DE" altLang="de-DE" sz="1900" dirty="0" err="1"/>
              <a:t>course</a:t>
            </a:r>
            <a:r>
              <a:rPr lang="de-DE" altLang="de-DE" sz="1900" dirty="0"/>
              <a:t> (max. 8 ECTS) per </a:t>
            </a:r>
            <a:r>
              <a:rPr lang="de-DE" altLang="de-DE" sz="1900" dirty="0" err="1" smtClean="0"/>
              <a:t>semester</a:t>
            </a:r>
            <a:r>
              <a:rPr lang="de-DE" altLang="de-DE" sz="1900" dirty="0" smtClean="0"/>
              <a:t>, </a:t>
            </a:r>
            <a:r>
              <a:rPr lang="de-DE" altLang="de-DE" sz="1800" dirty="0"/>
              <a:t>Mon </a:t>
            </a:r>
            <a:r>
              <a:rPr lang="de-DE" altLang="de-DE" sz="1800" dirty="0" err="1"/>
              <a:t>and</a:t>
            </a:r>
            <a:r>
              <a:rPr lang="de-DE" altLang="de-DE" sz="1800" dirty="0"/>
              <a:t> </a:t>
            </a:r>
            <a:r>
              <a:rPr lang="de-DE" altLang="de-DE" sz="1800" dirty="0" err="1" smtClean="0"/>
              <a:t>Wed</a:t>
            </a:r>
            <a:r>
              <a:rPr lang="de-DE" altLang="de-DE" sz="1800" dirty="0" smtClean="0"/>
              <a:t>, 8 -10 am </a:t>
            </a:r>
            <a:r>
              <a:rPr lang="de-DE" altLang="de-DE" sz="1800" b="1" dirty="0" err="1" smtClean="0"/>
              <a:t>or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4</a:t>
            </a:r>
            <a:r>
              <a:rPr lang="de-DE" altLang="de-DE" sz="1800" dirty="0" smtClean="0"/>
              <a:t> – 6 </a:t>
            </a:r>
            <a:r>
              <a:rPr lang="de-DE" altLang="de-DE" sz="1800" dirty="0" err="1" smtClean="0"/>
              <a:t>pm</a:t>
            </a:r>
            <a:r>
              <a:rPr lang="de-DE" altLang="de-DE" sz="1800" dirty="0" smtClean="0"/>
              <a:t> (</a:t>
            </a:r>
            <a:r>
              <a:rPr lang="de-DE" sz="2000" dirty="0"/>
              <a:t>4 </a:t>
            </a:r>
            <a:r>
              <a:rPr lang="de-DE" sz="2000" dirty="0" err="1"/>
              <a:t>class</a:t>
            </a:r>
            <a:r>
              <a:rPr lang="de-DE" sz="2000" dirty="0"/>
              <a:t> </a:t>
            </a:r>
            <a:r>
              <a:rPr lang="de-DE" sz="2000" dirty="0" err="1"/>
              <a:t>hours</a:t>
            </a:r>
            <a:r>
              <a:rPr lang="de-DE" sz="2000" dirty="0"/>
              <a:t> per </a:t>
            </a:r>
            <a:r>
              <a:rPr lang="de-DE" sz="2000" dirty="0" err="1" smtClean="0"/>
              <a:t>week</a:t>
            </a:r>
            <a:r>
              <a:rPr lang="de-DE" sz="2000" dirty="0" smtClean="0"/>
              <a:t>)</a:t>
            </a:r>
            <a:endParaRPr lang="de-DE" altLang="de-DE" sz="1900" dirty="0"/>
          </a:p>
        </p:txBody>
      </p:sp>
      <p:pic>
        <p:nvPicPr>
          <p:cNvPr id="13317" name="Picture 9" descr="P:\Logos\SLI\logo_breit_farbe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046"/>
            <a:ext cx="2285380" cy="5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5" y="1412777"/>
            <a:ext cx="2466134" cy="1615318"/>
          </a:xfrm>
          <a:prstGeom prst="rect">
            <a:avLst/>
          </a:prstGeom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468313" y="3556684"/>
            <a:ext cx="7536316" cy="239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1900" dirty="0"/>
              <a:t>Max. </a:t>
            </a:r>
            <a:r>
              <a:rPr lang="de-DE" altLang="de-DE" sz="1900" b="1" dirty="0"/>
              <a:t>3</a:t>
            </a:r>
            <a:r>
              <a:rPr lang="de-DE" altLang="de-DE" sz="1900" dirty="0"/>
              <a:t> regional </a:t>
            </a:r>
            <a:r>
              <a:rPr lang="de-DE" altLang="de-DE" sz="1900" dirty="0" err="1"/>
              <a:t>studies</a:t>
            </a:r>
            <a:r>
              <a:rPr lang="de-DE" altLang="de-DE" sz="1900" dirty="0"/>
              <a:t> </a:t>
            </a:r>
            <a:r>
              <a:rPr lang="de-DE" altLang="de-DE" sz="1900" dirty="0" err="1"/>
              <a:t>classes</a:t>
            </a:r>
            <a:r>
              <a:rPr lang="de-DE" altLang="de-DE" sz="1900" dirty="0"/>
              <a:t> (max. 4 </a:t>
            </a:r>
            <a:r>
              <a:rPr lang="de-DE" altLang="de-DE" sz="1900" dirty="0" smtClean="0"/>
              <a:t>ECTS/</a:t>
            </a:r>
            <a:r>
              <a:rPr lang="de-DE" altLang="de-DE" sz="1900" dirty="0" err="1" smtClean="0"/>
              <a:t>course</a:t>
            </a:r>
            <a:r>
              <a:rPr lang="de-DE" altLang="de-DE" sz="1900" dirty="0" smtClean="0"/>
              <a:t>) </a:t>
            </a:r>
            <a:r>
              <a:rPr lang="de-DE" altLang="de-DE" sz="1900" dirty="0"/>
              <a:t>per </a:t>
            </a:r>
            <a:r>
              <a:rPr lang="de-DE" altLang="de-DE" sz="1900" dirty="0" err="1" smtClean="0"/>
              <a:t>sem</a:t>
            </a:r>
            <a:r>
              <a:rPr lang="de-DE" altLang="de-DE" sz="1900" dirty="0" smtClean="0"/>
              <a:t>.</a:t>
            </a:r>
            <a:endParaRPr lang="de-DE" altLang="de-DE" sz="1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1900" dirty="0"/>
              <a:t>Language </a:t>
            </a:r>
            <a:r>
              <a:rPr lang="de-DE" altLang="de-DE" sz="1900" dirty="0" err="1"/>
              <a:t>courses</a:t>
            </a:r>
            <a:r>
              <a:rPr lang="de-DE" altLang="de-DE" sz="1900" dirty="0"/>
              <a:t>: all </a:t>
            </a:r>
            <a:r>
              <a:rPr lang="de-DE" altLang="de-DE" sz="1900" dirty="0" err="1"/>
              <a:t>language</a:t>
            </a:r>
            <a:r>
              <a:rPr lang="de-DE" altLang="de-DE" sz="1900" dirty="0"/>
              <a:t> </a:t>
            </a:r>
            <a:r>
              <a:rPr lang="de-DE" altLang="de-DE" sz="1900" dirty="0" err="1" smtClean="0"/>
              <a:t>levels</a:t>
            </a:r>
            <a:r>
              <a:rPr lang="de-DE" altLang="de-DE" sz="1900" dirty="0" smtClean="0"/>
              <a:t> A1 – C1</a:t>
            </a:r>
            <a:endParaRPr lang="de-DE" altLang="de-DE" sz="1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1900" dirty="0"/>
              <a:t>Regional </a:t>
            </a:r>
            <a:r>
              <a:rPr lang="de-DE" altLang="de-DE" sz="1900" dirty="0" err="1"/>
              <a:t>studies</a:t>
            </a:r>
            <a:r>
              <a:rPr lang="de-DE" altLang="de-DE" sz="1900" dirty="0"/>
              <a:t> </a:t>
            </a:r>
            <a:r>
              <a:rPr lang="de-DE" altLang="de-DE" sz="1900" dirty="0" err="1"/>
              <a:t>classes</a:t>
            </a:r>
            <a:r>
              <a:rPr lang="de-DE" altLang="de-DE" sz="1900" dirty="0"/>
              <a:t>: </a:t>
            </a:r>
            <a:r>
              <a:rPr lang="de-DE" altLang="de-DE" sz="1900" dirty="0" err="1"/>
              <a:t>language</a:t>
            </a:r>
            <a:r>
              <a:rPr lang="de-DE" altLang="de-DE" sz="1900" dirty="0"/>
              <a:t> </a:t>
            </a:r>
            <a:r>
              <a:rPr lang="de-DE" altLang="de-DE" sz="1900" dirty="0" err="1"/>
              <a:t>level</a:t>
            </a:r>
            <a:r>
              <a:rPr lang="de-DE" altLang="de-DE" sz="1900" dirty="0"/>
              <a:t> A2 </a:t>
            </a:r>
            <a:r>
              <a:rPr lang="de-DE" altLang="de-DE" sz="1900" dirty="0" err="1"/>
              <a:t>and</a:t>
            </a:r>
            <a:r>
              <a:rPr lang="de-DE" altLang="de-DE" sz="1900" dirty="0"/>
              <a:t> </a:t>
            </a:r>
            <a:r>
              <a:rPr lang="de-DE" altLang="de-DE" sz="1900" dirty="0" err="1"/>
              <a:t>higher</a:t>
            </a:r>
            <a:endParaRPr lang="de-DE" altLang="de-DE" sz="1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1900" dirty="0" err="1"/>
              <a:t>Compulsory</a:t>
            </a:r>
            <a:r>
              <a:rPr lang="de-DE" altLang="de-DE" sz="1900" dirty="0"/>
              <a:t> </a:t>
            </a:r>
            <a:r>
              <a:rPr lang="de-DE" altLang="de-DE" sz="1900" dirty="0" err="1"/>
              <a:t>self-assessment</a:t>
            </a:r>
            <a:r>
              <a:rPr lang="de-DE" altLang="de-DE" sz="1900" dirty="0"/>
              <a:t> </a:t>
            </a:r>
            <a:r>
              <a:rPr lang="de-DE" altLang="de-DE" sz="1900" dirty="0" err="1"/>
              <a:t>of</a:t>
            </a:r>
            <a:r>
              <a:rPr lang="de-DE" altLang="de-DE" sz="1900" dirty="0"/>
              <a:t> </a:t>
            </a:r>
            <a:r>
              <a:rPr lang="de-DE" altLang="de-DE" sz="1900" dirty="0" err="1"/>
              <a:t>language</a:t>
            </a:r>
            <a:r>
              <a:rPr lang="de-DE" altLang="de-DE" sz="1900" dirty="0"/>
              <a:t> </a:t>
            </a:r>
            <a:r>
              <a:rPr lang="de-DE" altLang="de-DE" sz="1900" dirty="0" err="1"/>
              <a:t>level</a:t>
            </a:r>
            <a:r>
              <a:rPr lang="de-DE" altLang="de-DE" sz="1900" dirty="0"/>
              <a:t> (</a:t>
            </a:r>
            <a:r>
              <a:rPr lang="de-DE" altLang="de-DE" sz="1900" dirty="0" err="1"/>
              <a:t>course</a:t>
            </a:r>
            <a:r>
              <a:rPr lang="de-DE" altLang="de-DE" sz="1900" dirty="0"/>
              <a:t> </a:t>
            </a:r>
            <a:r>
              <a:rPr lang="de-DE" altLang="de-DE" sz="1900" dirty="0" err="1"/>
              <a:t>switching</a:t>
            </a:r>
            <a:r>
              <a:rPr lang="de-DE" altLang="de-DE" sz="1900" dirty="0"/>
              <a:t> </a:t>
            </a:r>
            <a:r>
              <a:rPr lang="de-DE" altLang="de-DE" sz="1900" dirty="0" err="1" smtClean="0"/>
              <a:t>is</a:t>
            </a:r>
            <a:r>
              <a:rPr lang="de-DE" altLang="de-DE" sz="1900" dirty="0" smtClean="0"/>
              <a:t> </a:t>
            </a:r>
            <a:r>
              <a:rPr lang="de-DE" altLang="de-DE" sz="1900" dirty="0" err="1" smtClean="0"/>
              <a:t>normally</a:t>
            </a:r>
            <a:r>
              <a:rPr lang="de-DE" altLang="de-DE" sz="1900" dirty="0" smtClean="0"/>
              <a:t> </a:t>
            </a:r>
            <a:r>
              <a:rPr lang="de-DE" altLang="de-DE" sz="1900" dirty="0"/>
              <a:t>not </a:t>
            </a:r>
            <a:r>
              <a:rPr lang="de-DE" altLang="de-DE" sz="1900" dirty="0" err="1"/>
              <a:t>possible</a:t>
            </a:r>
            <a:r>
              <a:rPr lang="de-DE" altLang="de-DE" sz="1900" dirty="0" smtClean="0"/>
              <a:t>)</a:t>
            </a:r>
          </a:p>
          <a:p>
            <a:endParaRPr lang="de-DE" altLang="de-DE" sz="1600" dirty="0"/>
          </a:p>
          <a:p>
            <a:pPr marL="0" indent="0" eaLnBrk="1" hangingPunct="1">
              <a:lnSpc>
                <a:spcPct val="80000"/>
              </a:lnSpc>
            </a:pPr>
            <a:r>
              <a:rPr lang="de-DE" altLang="de-DE" sz="2000" b="1" dirty="0" smtClean="0"/>
              <a:t>Information </a:t>
            </a:r>
            <a:r>
              <a:rPr lang="de-DE" altLang="de-DE" sz="2000" b="1" dirty="0" err="1"/>
              <a:t>and</a:t>
            </a:r>
            <a:r>
              <a:rPr lang="de-DE" altLang="de-DE" sz="2000" b="1" dirty="0"/>
              <a:t> online </a:t>
            </a:r>
            <a:r>
              <a:rPr lang="de-DE" altLang="de-DE" sz="2000" b="1" dirty="0" err="1" smtClean="0"/>
              <a:t>registration</a:t>
            </a:r>
            <a:r>
              <a:rPr lang="de-DE" altLang="de-DE" sz="2000" b="1" dirty="0" smtClean="0"/>
              <a:t>: </a:t>
            </a:r>
            <a:r>
              <a:rPr lang="de-DE" altLang="de-DE" sz="2000" b="1" dirty="0">
                <a:hlinkClick r:id="rId5"/>
              </a:rPr>
              <a:t>www.sli.uni-freiburg.de</a:t>
            </a:r>
            <a:endParaRPr lang="de-DE" altLang="de-DE" sz="2000" b="1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 rot="16200000">
            <a:off x="5980993" y="2492065"/>
            <a:ext cx="307777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800" dirty="0" err="1" smtClean="0"/>
              <a:t>Photo</a:t>
            </a:r>
            <a:r>
              <a:rPr lang="de-DE" altLang="de-DE" sz="800" dirty="0"/>
              <a:t>: </a:t>
            </a:r>
            <a:r>
              <a:rPr lang="de-DE" altLang="de-DE" sz="800" dirty="0" smtClean="0"/>
              <a:t>Kunz</a:t>
            </a:r>
            <a:endParaRPr lang="de-DE" altLang="de-DE" sz="800" dirty="0"/>
          </a:p>
        </p:txBody>
      </p:sp>
    </p:spTree>
    <p:extLst>
      <p:ext uri="{BB962C8B-B14F-4D97-AF65-F5344CB8AC3E}">
        <p14:creationId xmlns:p14="http://schemas.microsoft.com/office/powerpoint/2010/main" val="14864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i_Praesentation_E1e_RGB-1">
  <a:themeElements>
    <a:clrScheme name="Uni_Praesentation_E1e_RGB-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004A99"/>
      </a:accent2>
      <a:accent3>
        <a:srgbClr val="FFFFFF"/>
      </a:accent3>
      <a:accent4>
        <a:srgbClr val="000000"/>
      </a:accent4>
      <a:accent5>
        <a:srgbClr val="E2E2E2"/>
      </a:accent5>
      <a:accent6>
        <a:srgbClr val="00428A"/>
      </a:accent6>
      <a:hlink>
        <a:srgbClr val="5781BD"/>
      </a:hlink>
      <a:folHlink>
        <a:srgbClr val="C1002A"/>
      </a:folHlink>
    </a:clrScheme>
    <a:fontScheme name="Uni_Praesentation_E1e_RGB-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lnDef>
  </a:objectDefaults>
  <a:extraClrSchemeLst>
    <a:extraClrScheme>
      <a:clrScheme name="Uni_Praesentation_E1e_RGB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-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004A99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428A"/>
        </a:accent6>
        <a:hlink>
          <a:srgbClr val="5781BD"/>
        </a:hlink>
        <a:folHlink>
          <a:srgbClr val="C10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Uni_Praesentation_E1e_RGB-1</Template>
  <TotalTime>0</TotalTime>
  <Words>992</Words>
  <Application>Microsoft Office PowerPoint</Application>
  <PresentationFormat>Bildschirmpräsentation (4:3)</PresentationFormat>
  <Paragraphs>190</Paragraphs>
  <Slides>14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Calibri</vt:lpstr>
      <vt:lpstr>Comic Sans MS</vt:lpstr>
      <vt:lpstr>Geneva</vt:lpstr>
      <vt:lpstr>MS PMincho</vt:lpstr>
      <vt:lpstr>Times New Roman</vt:lpstr>
      <vt:lpstr>Wingdings</vt:lpstr>
      <vt:lpstr>Uni_Praesentation_E1e_RGB-1</vt:lpstr>
      <vt:lpstr>PowerPoint-Präsentation</vt:lpstr>
      <vt:lpstr>Das SLI bietet:</vt:lpstr>
      <vt:lpstr>The Language Teaching Centre (SLI) Offers:</vt:lpstr>
      <vt:lpstr>Online-Deutschkurse im Wintersemester</vt:lpstr>
      <vt:lpstr>Online German Courses during the Wintersemester</vt:lpstr>
      <vt:lpstr>Online-Deutschkurse im Wintersemester</vt:lpstr>
      <vt:lpstr>Online German Courses during the Wintersemester</vt:lpstr>
      <vt:lpstr>Online-Deutschkurse für  Studierende aus Partnerprogrammen</vt:lpstr>
      <vt:lpstr>Online German Courses for Students of University Partner Programmes</vt:lpstr>
      <vt:lpstr>Sommer- und Winter-Universität</vt:lpstr>
      <vt:lpstr>Summer and Winter University</vt:lpstr>
      <vt:lpstr>Selbstlernen </vt:lpstr>
      <vt:lpstr>Self-Study</vt:lpstr>
      <vt:lpstr>Kontakt/Contact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holzreiter</dc:creator>
  <cp:lastModifiedBy>nothen</cp:lastModifiedBy>
  <cp:revision>301</cp:revision>
  <cp:lastPrinted>2021-09-29T13:38:55Z</cp:lastPrinted>
  <dcterms:created xsi:type="dcterms:W3CDTF">2009-10-26T10:38:28Z</dcterms:created>
  <dcterms:modified xsi:type="dcterms:W3CDTF">2021-09-29T13:46:22Z</dcterms:modified>
</cp:coreProperties>
</file>