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35"/>
  </p:notesMasterIdLst>
  <p:handoutMasterIdLst>
    <p:handoutMasterId r:id="rId36"/>
  </p:handoutMasterIdLst>
  <p:sldIdLst>
    <p:sldId id="293" r:id="rId2"/>
    <p:sldId id="291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9" r:id="rId13"/>
    <p:sldId id="304" r:id="rId14"/>
    <p:sldId id="305" r:id="rId15"/>
    <p:sldId id="306" r:id="rId16"/>
    <p:sldId id="307" r:id="rId17"/>
    <p:sldId id="308" r:id="rId18"/>
    <p:sldId id="313" r:id="rId19"/>
    <p:sldId id="314" r:id="rId20"/>
    <p:sldId id="315" r:id="rId21"/>
    <p:sldId id="312" r:id="rId22"/>
    <p:sldId id="316" r:id="rId23"/>
    <p:sldId id="319" r:id="rId24"/>
    <p:sldId id="317" r:id="rId25"/>
    <p:sldId id="318" r:id="rId26"/>
    <p:sldId id="320" r:id="rId27"/>
    <p:sldId id="321" r:id="rId28"/>
    <p:sldId id="322" r:id="rId29"/>
    <p:sldId id="323" r:id="rId30"/>
    <p:sldId id="324" r:id="rId31"/>
    <p:sldId id="325" r:id="rId32"/>
    <p:sldId id="310" r:id="rId33"/>
    <p:sldId id="295" r:id="rId34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BFA01C-CD74-7845-B021-672224978863}">
          <p14:sldIdLst>
            <p14:sldId id="293"/>
            <p14:sldId id="291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9"/>
            <p14:sldId id="304"/>
            <p14:sldId id="305"/>
            <p14:sldId id="306"/>
            <p14:sldId id="307"/>
            <p14:sldId id="308"/>
            <p14:sldId id="313"/>
            <p14:sldId id="314"/>
            <p14:sldId id="315"/>
            <p14:sldId id="312"/>
            <p14:sldId id="316"/>
            <p14:sldId id="319"/>
            <p14:sldId id="317"/>
            <p14:sldId id="318"/>
            <p14:sldId id="320"/>
            <p14:sldId id="321"/>
            <p14:sldId id="322"/>
            <p14:sldId id="323"/>
            <p14:sldId id="324"/>
            <p14:sldId id="325"/>
            <p14:sldId id="31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4" autoAdjust="0"/>
    <p:restoredTop sz="94703" autoAdjust="0"/>
  </p:normalViewPr>
  <p:slideViewPr>
    <p:cSldViewPr snapToGrid="0" snapToObjects="1">
      <p:cViewPr varScale="1">
        <p:scale>
          <a:sx n="129" d="100"/>
          <a:sy n="129" d="100"/>
        </p:scale>
        <p:origin x="144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11FD0-BCC1-4611-AC22-420FC09F431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27F1D3F-3359-4AEA-8610-80471AEFFC11}">
      <dgm:prSet phldrT="[Tekst]"/>
      <dgm:spPr>
        <a:solidFill>
          <a:srgbClr val="660066"/>
        </a:solidFill>
      </dgm:spPr>
      <dgm:t>
        <a:bodyPr/>
        <a:lstStyle/>
        <a:p>
          <a:r>
            <a:rPr lang="nl-NL" dirty="0" smtClean="0"/>
            <a:t>Open </a:t>
          </a:r>
          <a:r>
            <a:rPr lang="nl-NL" dirty="0" err="1" smtClean="0"/>
            <a:t>Pedagogy</a:t>
          </a:r>
          <a:endParaRPr lang="nl-NL" dirty="0"/>
        </a:p>
      </dgm:t>
    </dgm:pt>
    <dgm:pt modelId="{F427C4A9-F5BD-40FB-972E-5AA0F92AF015}" type="parTrans" cxnId="{7FB1885F-27DE-4068-BF32-E0B9E9697338}">
      <dgm:prSet/>
      <dgm:spPr/>
      <dgm:t>
        <a:bodyPr/>
        <a:lstStyle/>
        <a:p>
          <a:endParaRPr lang="nl-NL"/>
        </a:p>
      </dgm:t>
    </dgm:pt>
    <dgm:pt modelId="{6A28B35F-FFF3-4CE0-9ACD-63E79C8CE9F8}" type="sibTrans" cxnId="{7FB1885F-27DE-4068-BF32-E0B9E9697338}">
      <dgm:prSet/>
      <dgm:spPr/>
      <dgm:t>
        <a:bodyPr/>
        <a:lstStyle/>
        <a:p>
          <a:endParaRPr lang="nl-NL"/>
        </a:p>
      </dgm:t>
    </dgm:pt>
    <dgm:pt modelId="{8075C32E-E83A-42DE-BB0F-2ACFF449FA16}">
      <dgm:prSet phldrT="[Tekst]"/>
      <dgm:spPr>
        <a:solidFill>
          <a:srgbClr val="660066"/>
        </a:solidFill>
      </dgm:spPr>
      <dgm:t>
        <a:bodyPr/>
        <a:lstStyle/>
        <a:p>
          <a:r>
            <a:rPr lang="nl-NL" dirty="0" smtClean="0"/>
            <a:t>1. Open </a:t>
          </a:r>
          <a:r>
            <a:rPr lang="nl-NL" dirty="0" err="1" smtClean="0"/>
            <a:t>Accessible</a:t>
          </a:r>
          <a:r>
            <a:rPr lang="nl-NL" dirty="0" smtClean="0"/>
            <a:t> </a:t>
          </a:r>
          <a:r>
            <a:rPr lang="nl-NL" dirty="0" err="1" smtClean="0"/>
            <a:t>Added</a:t>
          </a:r>
          <a:r>
            <a:rPr lang="nl-NL" dirty="0" smtClean="0"/>
            <a:t> Value</a:t>
          </a:r>
          <a:endParaRPr lang="nl-NL" dirty="0"/>
        </a:p>
      </dgm:t>
    </dgm:pt>
    <dgm:pt modelId="{356900A1-0FE3-438C-B2B6-14752337588F}" type="parTrans" cxnId="{D6E4AED5-476A-4145-90DD-85635213EE46}">
      <dgm:prSet/>
      <dgm:spPr/>
      <dgm:t>
        <a:bodyPr/>
        <a:lstStyle/>
        <a:p>
          <a:endParaRPr lang="nl-NL"/>
        </a:p>
      </dgm:t>
    </dgm:pt>
    <dgm:pt modelId="{D49A4659-DC7E-4054-860A-863F06B88F9D}" type="sibTrans" cxnId="{D6E4AED5-476A-4145-90DD-85635213EE46}">
      <dgm:prSet/>
      <dgm:spPr>
        <a:solidFill>
          <a:srgbClr val="660066"/>
        </a:solidFill>
        <a:ln>
          <a:solidFill>
            <a:srgbClr val="660066"/>
          </a:solidFill>
        </a:ln>
      </dgm:spPr>
      <dgm:t>
        <a:bodyPr/>
        <a:lstStyle/>
        <a:p>
          <a:endParaRPr lang="nl-NL"/>
        </a:p>
      </dgm:t>
    </dgm:pt>
    <dgm:pt modelId="{5A8C7EED-83E4-4150-8ED4-0374067142EB}">
      <dgm:prSet phldrT="[Tekst]"/>
      <dgm:spPr>
        <a:solidFill>
          <a:srgbClr val="660066"/>
        </a:solidFill>
      </dgm:spPr>
      <dgm:t>
        <a:bodyPr/>
        <a:lstStyle/>
        <a:p>
          <a:r>
            <a:rPr lang="nl-NL" dirty="0" smtClean="0"/>
            <a:t>2. </a:t>
          </a:r>
          <a:r>
            <a:rPr lang="nl-NL" dirty="0" err="1" smtClean="0"/>
            <a:t>Connecting</a:t>
          </a:r>
          <a:r>
            <a:rPr lang="nl-NL" dirty="0" smtClean="0"/>
            <a:t> Open </a:t>
          </a:r>
          <a:r>
            <a:rPr lang="nl-NL" dirty="0" err="1" smtClean="0"/>
            <a:t>Communities</a:t>
          </a:r>
          <a:endParaRPr lang="nl-NL" dirty="0"/>
        </a:p>
      </dgm:t>
    </dgm:pt>
    <dgm:pt modelId="{FA7CCC14-0A07-47A8-B3E4-F69C477F76B8}" type="parTrans" cxnId="{A7A7DF16-828E-40C8-80B4-47461003E791}">
      <dgm:prSet/>
      <dgm:spPr/>
      <dgm:t>
        <a:bodyPr/>
        <a:lstStyle/>
        <a:p>
          <a:endParaRPr lang="nl-NL"/>
        </a:p>
      </dgm:t>
    </dgm:pt>
    <dgm:pt modelId="{201CB100-B1E1-49D6-ACE5-D83141D54693}" type="sibTrans" cxnId="{A7A7DF16-828E-40C8-80B4-47461003E791}">
      <dgm:prSet/>
      <dgm:spPr>
        <a:solidFill>
          <a:srgbClr val="660066"/>
        </a:solidFill>
      </dgm:spPr>
      <dgm:t>
        <a:bodyPr/>
        <a:lstStyle/>
        <a:p>
          <a:endParaRPr lang="nl-NL"/>
        </a:p>
      </dgm:t>
    </dgm:pt>
    <dgm:pt modelId="{85998D65-0A67-470F-9A78-3E594C682582}">
      <dgm:prSet phldrT="[Tekst]"/>
      <dgm:spPr>
        <a:solidFill>
          <a:srgbClr val="660066"/>
        </a:solidFill>
      </dgm:spPr>
      <dgm:t>
        <a:bodyPr/>
        <a:lstStyle/>
        <a:p>
          <a:r>
            <a:rPr lang="nl-NL" dirty="0" smtClean="0"/>
            <a:t>3. </a:t>
          </a:r>
          <a:r>
            <a:rPr lang="nl-NL" dirty="0" err="1" smtClean="0"/>
            <a:t>Create</a:t>
          </a:r>
          <a:r>
            <a:rPr lang="nl-NL" dirty="0" smtClean="0"/>
            <a:t> </a:t>
          </a:r>
          <a:r>
            <a:rPr lang="nl-NL" dirty="0" err="1" smtClean="0"/>
            <a:t>and</a:t>
          </a:r>
          <a:r>
            <a:rPr lang="nl-NL" dirty="0" smtClean="0"/>
            <a:t> Share Knowledge</a:t>
          </a:r>
          <a:endParaRPr lang="nl-NL" dirty="0"/>
        </a:p>
      </dgm:t>
    </dgm:pt>
    <dgm:pt modelId="{C858271B-4409-4358-9AC5-6B8764774A9E}" type="parTrans" cxnId="{365425B0-B663-4877-8E73-141B24CA41E6}">
      <dgm:prSet/>
      <dgm:spPr/>
      <dgm:t>
        <a:bodyPr/>
        <a:lstStyle/>
        <a:p>
          <a:endParaRPr lang="nl-NL"/>
        </a:p>
      </dgm:t>
    </dgm:pt>
    <dgm:pt modelId="{2CB7A73A-691E-44A2-BEB1-57CA738590AB}" type="sibTrans" cxnId="{365425B0-B663-4877-8E73-141B24CA41E6}">
      <dgm:prSet/>
      <dgm:spPr>
        <a:solidFill>
          <a:srgbClr val="660066"/>
        </a:solidFill>
      </dgm:spPr>
      <dgm:t>
        <a:bodyPr/>
        <a:lstStyle/>
        <a:p>
          <a:endParaRPr lang="nl-NL"/>
        </a:p>
      </dgm:t>
    </dgm:pt>
    <dgm:pt modelId="{A02FE423-7B4B-479E-BB5B-2A18E81EA9B6}">
      <dgm:prSet phldrT="[Tekst]"/>
      <dgm:spPr>
        <a:solidFill>
          <a:srgbClr val="660066"/>
        </a:solidFill>
      </dgm:spPr>
      <dgm:t>
        <a:bodyPr/>
        <a:lstStyle/>
        <a:p>
          <a:r>
            <a:rPr lang="nl-NL" dirty="0" smtClean="0"/>
            <a:t>4. Learning </a:t>
          </a:r>
          <a:r>
            <a:rPr lang="nl-NL" dirty="0" err="1" smtClean="0"/>
            <a:t>Tasks</a:t>
          </a:r>
          <a:r>
            <a:rPr lang="nl-NL" dirty="0" smtClean="0"/>
            <a:t> </a:t>
          </a:r>
          <a:r>
            <a:rPr lang="nl-NL" dirty="0" err="1" smtClean="0"/>
            <a:t>With</a:t>
          </a:r>
          <a:r>
            <a:rPr lang="nl-NL" dirty="0" smtClean="0"/>
            <a:t> OER</a:t>
          </a:r>
          <a:endParaRPr lang="nl-NL" dirty="0"/>
        </a:p>
      </dgm:t>
    </dgm:pt>
    <dgm:pt modelId="{352E5551-4DF8-478D-B808-712D297B737A}" type="parTrans" cxnId="{22F2D37F-2DDA-4D2B-A7D6-8C1AD29F9402}">
      <dgm:prSet/>
      <dgm:spPr/>
      <dgm:t>
        <a:bodyPr/>
        <a:lstStyle/>
        <a:p>
          <a:endParaRPr lang="nl-NL"/>
        </a:p>
      </dgm:t>
    </dgm:pt>
    <dgm:pt modelId="{D22297FA-18A0-4C4C-8CF8-518E401A6C35}" type="sibTrans" cxnId="{22F2D37F-2DDA-4D2B-A7D6-8C1AD29F9402}">
      <dgm:prSet/>
      <dgm:spPr>
        <a:solidFill>
          <a:srgbClr val="660066"/>
        </a:solidFill>
      </dgm:spPr>
      <dgm:t>
        <a:bodyPr/>
        <a:lstStyle/>
        <a:p>
          <a:endParaRPr lang="nl-NL"/>
        </a:p>
      </dgm:t>
    </dgm:pt>
    <dgm:pt modelId="{D9E78948-E8C4-464B-AF23-10FEF964D81A}" type="pres">
      <dgm:prSet presAssocID="{B6011FD0-BCC1-4611-AC22-420FC09F43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275F93E-BAE2-45D0-97DB-06D6C90117F7}" type="pres">
      <dgm:prSet presAssocID="{A27F1D3F-3359-4AEA-8610-80471AEFFC11}" presName="centerShape" presStyleLbl="node0" presStyleIdx="0" presStyleCnt="1"/>
      <dgm:spPr/>
      <dgm:t>
        <a:bodyPr/>
        <a:lstStyle/>
        <a:p>
          <a:endParaRPr lang="nl-NL"/>
        </a:p>
      </dgm:t>
    </dgm:pt>
    <dgm:pt modelId="{11F30D26-2A90-4004-A547-CFA1D63D4E8E}" type="pres">
      <dgm:prSet presAssocID="{8075C32E-E83A-42DE-BB0F-2ACFF449FA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8F97F9-9323-4DB3-B7F6-3E396BC3BF7C}" type="pres">
      <dgm:prSet presAssocID="{8075C32E-E83A-42DE-BB0F-2ACFF449FA16}" presName="dummy" presStyleCnt="0"/>
      <dgm:spPr/>
    </dgm:pt>
    <dgm:pt modelId="{3520239D-8D9D-4016-9AB9-60FDB4A06D65}" type="pres">
      <dgm:prSet presAssocID="{D49A4659-DC7E-4054-860A-863F06B88F9D}" presName="sibTrans" presStyleLbl="sibTrans2D1" presStyleIdx="0" presStyleCnt="4"/>
      <dgm:spPr/>
      <dgm:t>
        <a:bodyPr/>
        <a:lstStyle/>
        <a:p>
          <a:endParaRPr lang="nl-NL"/>
        </a:p>
      </dgm:t>
    </dgm:pt>
    <dgm:pt modelId="{EE82AE80-AE87-4383-BD5F-9D056C11F49A}" type="pres">
      <dgm:prSet presAssocID="{5A8C7EED-83E4-4150-8ED4-0374067142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CE7F79-04C8-4F4E-A3E4-646C7B4417F0}" type="pres">
      <dgm:prSet presAssocID="{5A8C7EED-83E4-4150-8ED4-0374067142EB}" presName="dummy" presStyleCnt="0"/>
      <dgm:spPr/>
    </dgm:pt>
    <dgm:pt modelId="{01D8BF89-ABCD-4DA8-AF4A-D0988DCD11F7}" type="pres">
      <dgm:prSet presAssocID="{201CB100-B1E1-49D6-ACE5-D83141D54693}" presName="sibTrans" presStyleLbl="sibTrans2D1" presStyleIdx="1" presStyleCnt="4"/>
      <dgm:spPr/>
      <dgm:t>
        <a:bodyPr/>
        <a:lstStyle/>
        <a:p>
          <a:endParaRPr lang="nl-NL"/>
        </a:p>
      </dgm:t>
    </dgm:pt>
    <dgm:pt modelId="{BC92C946-5772-40A5-A492-7993B391763F}" type="pres">
      <dgm:prSet presAssocID="{85998D65-0A67-470F-9A78-3E594C6825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5D5EBBD-80DB-4EB9-A79D-DEDA21196365}" type="pres">
      <dgm:prSet presAssocID="{85998D65-0A67-470F-9A78-3E594C682582}" presName="dummy" presStyleCnt="0"/>
      <dgm:spPr/>
    </dgm:pt>
    <dgm:pt modelId="{39036A39-4CDF-41D4-89FD-5ECB4076B058}" type="pres">
      <dgm:prSet presAssocID="{2CB7A73A-691E-44A2-BEB1-57CA738590AB}" presName="sibTrans" presStyleLbl="sibTrans2D1" presStyleIdx="2" presStyleCnt="4"/>
      <dgm:spPr/>
      <dgm:t>
        <a:bodyPr/>
        <a:lstStyle/>
        <a:p>
          <a:endParaRPr lang="nl-NL"/>
        </a:p>
      </dgm:t>
    </dgm:pt>
    <dgm:pt modelId="{0D9E8D09-6FDD-4867-A115-957EB7F13DBE}" type="pres">
      <dgm:prSet presAssocID="{A02FE423-7B4B-479E-BB5B-2A18E81EA9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D5128A-287C-47E7-9554-19CD09B32703}" type="pres">
      <dgm:prSet presAssocID="{A02FE423-7B4B-479E-BB5B-2A18E81EA9B6}" presName="dummy" presStyleCnt="0"/>
      <dgm:spPr/>
    </dgm:pt>
    <dgm:pt modelId="{80186C3E-6E1A-4D90-8DF0-2C268B04FC86}" type="pres">
      <dgm:prSet presAssocID="{D22297FA-18A0-4C4C-8CF8-518E401A6C35}" presName="sibTrans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365425B0-B663-4877-8E73-141B24CA41E6}" srcId="{A27F1D3F-3359-4AEA-8610-80471AEFFC11}" destId="{85998D65-0A67-470F-9A78-3E594C682582}" srcOrd="2" destOrd="0" parTransId="{C858271B-4409-4358-9AC5-6B8764774A9E}" sibTransId="{2CB7A73A-691E-44A2-BEB1-57CA738590AB}"/>
    <dgm:cxn modelId="{54289FEE-9746-46CF-BC17-9798DE30DB6C}" type="presOf" srcId="{A02FE423-7B4B-479E-BB5B-2A18E81EA9B6}" destId="{0D9E8D09-6FDD-4867-A115-957EB7F13DBE}" srcOrd="0" destOrd="0" presId="urn:microsoft.com/office/officeart/2005/8/layout/radial6"/>
    <dgm:cxn modelId="{D6E4AED5-476A-4145-90DD-85635213EE46}" srcId="{A27F1D3F-3359-4AEA-8610-80471AEFFC11}" destId="{8075C32E-E83A-42DE-BB0F-2ACFF449FA16}" srcOrd="0" destOrd="0" parTransId="{356900A1-0FE3-438C-B2B6-14752337588F}" sibTransId="{D49A4659-DC7E-4054-860A-863F06B88F9D}"/>
    <dgm:cxn modelId="{DF6C64BD-F8B9-447B-84EC-79D76D0805D8}" type="presOf" srcId="{85998D65-0A67-470F-9A78-3E594C682582}" destId="{BC92C946-5772-40A5-A492-7993B391763F}" srcOrd="0" destOrd="0" presId="urn:microsoft.com/office/officeart/2005/8/layout/radial6"/>
    <dgm:cxn modelId="{22F2D37F-2DDA-4D2B-A7D6-8C1AD29F9402}" srcId="{A27F1D3F-3359-4AEA-8610-80471AEFFC11}" destId="{A02FE423-7B4B-479E-BB5B-2A18E81EA9B6}" srcOrd="3" destOrd="0" parTransId="{352E5551-4DF8-478D-B808-712D297B737A}" sibTransId="{D22297FA-18A0-4C4C-8CF8-518E401A6C35}"/>
    <dgm:cxn modelId="{0EC07643-CCF1-4A85-BD94-85DC223E7149}" type="presOf" srcId="{201CB100-B1E1-49D6-ACE5-D83141D54693}" destId="{01D8BF89-ABCD-4DA8-AF4A-D0988DCD11F7}" srcOrd="0" destOrd="0" presId="urn:microsoft.com/office/officeart/2005/8/layout/radial6"/>
    <dgm:cxn modelId="{E20C8D7A-87F5-4E79-BC3C-BF66BEFB2111}" type="presOf" srcId="{8075C32E-E83A-42DE-BB0F-2ACFF449FA16}" destId="{11F30D26-2A90-4004-A547-CFA1D63D4E8E}" srcOrd="0" destOrd="0" presId="urn:microsoft.com/office/officeart/2005/8/layout/radial6"/>
    <dgm:cxn modelId="{FE933541-A242-4672-9214-28D8D6BC227A}" type="presOf" srcId="{2CB7A73A-691E-44A2-BEB1-57CA738590AB}" destId="{39036A39-4CDF-41D4-89FD-5ECB4076B058}" srcOrd="0" destOrd="0" presId="urn:microsoft.com/office/officeart/2005/8/layout/radial6"/>
    <dgm:cxn modelId="{BD26DA8F-665C-4631-9DE3-A0B007D4F2B7}" type="presOf" srcId="{A27F1D3F-3359-4AEA-8610-80471AEFFC11}" destId="{F275F93E-BAE2-45D0-97DB-06D6C90117F7}" srcOrd="0" destOrd="0" presId="urn:microsoft.com/office/officeart/2005/8/layout/radial6"/>
    <dgm:cxn modelId="{BB96596D-66E8-4659-B507-B840C079CF46}" type="presOf" srcId="{D49A4659-DC7E-4054-860A-863F06B88F9D}" destId="{3520239D-8D9D-4016-9AB9-60FDB4A06D65}" srcOrd="0" destOrd="0" presId="urn:microsoft.com/office/officeart/2005/8/layout/radial6"/>
    <dgm:cxn modelId="{A7A7DF16-828E-40C8-80B4-47461003E791}" srcId="{A27F1D3F-3359-4AEA-8610-80471AEFFC11}" destId="{5A8C7EED-83E4-4150-8ED4-0374067142EB}" srcOrd="1" destOrd="0" parTransId="{FA7CCC14-0A07-47A8-B3E4-F69C477F76B8}" sibTransId="{201CB100-B1E1-49D6-ACE5-D83141D54693}"/>
    <dgm:cxn modelId="{0B10E57B-BEA3-4B93-9E45-FF12BB0D1F1D}" type="presOf" srcId="{5A8C7EED-83E4-4150-8ED4-0374067142EB}" destId="{EE82AE80-AE87-4383-BD5F-9D056C11F49A}" srcOrd="0" destOrd="0" presId="urn:microsoft.com/office/officeart/2005/8/layout/radial6"/>
    <dgm:cxn modelId="{7FB1885F-27DE-4068-BF32-E0B9E9697338}" srcId="{B6011FD0-BCC1-4611-AC22-420FC09F4319}" destId="{A27F1D3F-3359-4AEA-8610-80471AEFFC11}" srcOrd="0" destOrd="0" parTransId="{F427C4A9-F5BD-40FB-972E-5AA0F92AF015}" sibTransId="{6A28B35F-FFF3-4CE0-9ACD-63E79C8CE9F8}"/>
    <dgm:cxn modelId="{BD666632-7E0E-4912-9086-5EC697E67FAA}" type="presOf" srcId="{B6011FD0-BCC1-4611-AC22-420FC09F4319}" destId="{D9E78948-E8C4-464B-AF23-10FEF964D81A}" srcOrd="0" destOrd="0" presId="urn:microsoft.com/office/officeart/2005/8/layout/radial6"/>
    <dgm:cxn modelId="{63AE95B1-7B7E-46EE-8CD1-87EAE964427B}" type="presOf" srcId="{D22297FA-18A0-4C4C-8CF8-518E401A6C35}" destId="{80186C3E-6E1A-4D90-8DF0-2C268B04FC86}" srcOrd="0" destOrd="0" presId="urn:microsoft.com/office/officeart/2005/8/layout/radial6"/>
    <dgm:cxn modelId="{CEDB5C84-133A-4758-8FE6-4CAD40DED708}" type="presParOf" srcId="{D9E78948-E8C4-464B-AF23-10FEF964D81A}" destId="{F275F93E-BAE2-45D0-97DB-06D6C90117F7}" srcOrd="0" destOrd="0" presId="urn:microsoft.com/office/officeart/2005/8/layout/radial6"/>
    <dgm:cxn modelId="{5A16AB65-686D-429F-B4B6-39E29AD04455}" type="presParOf" srcId="{D9E78948-E8C4-464B-AF23-10FEF964D81A}" destId="{11F30D26-2A90-4004-A547-CFA1D63D4E8E}" srcOrd="1" destOrd="0" presId="urn:microsoft.com/office/officeart/2005/8/layout/radial6"/>
    <dgm:cxn modelId="{4F53CC5F-499A-4C09-908E-62D355C2B3F0}" type="presParOf" srcId="{D9E78948-E8C4-464B-AF23-10FEF964D81A}" destId="{078F97F9-9323-4DB3-B7F6-3E396BC3BF7C}" srcOrd="2" destOrd="0" presId="urn:microsoft.com/office/officeart/2005/8/layout/radial6"/>
    <dgm:cxn modelId="{F7BE68C9-475D-4303-810C-A9075E0D731D}" type="presParOf" srcId="{D9E78948-E8C4-464B-AF23-10FEF964D81A}" destId="{3520239D-8D9D-4016-9AB9-60FDB4A06D65}" srcOrd="3" destOrd="0" presId="urn:microsoft.com/office/officeart/2005/8/layout/radial6"/>
    <dgm:cxn modelId="{E43227C6-89E0-4729-BF78-FC33502891BA}" type="presParOf" srcId="{D9E78948-E8C4-464B-AF23-10FEF964D81A}" destId="{EE82AE80-AE87-4383-BD5F-9D056C11F49A}" srcOrd="4" destOrd="0" presId="urn:microsoft.com/office/officeart/2005/8/layout/radial6"/>
    <dgm:cxn modelId="{BA0E070A-7237-4DED-BD69-47AF9456AF29}" type="presParOf" srcId="{D9E78948-E8C4-464B-AF23-10FEF964D81A}" destId="{AFCE7F79-04C8-4F4E-A3E4-646C7B4417F0}" srcOrd="5" destOrd="0" presId="urn:microsoft.com/office/officeart/2005/8/layout/radial6"/>
    <dgm:cxn modelId="{EA57F862-7C18-475D-B397-D1AE9C43F82E}" type="presParOf" srcId="{D9E78948-E8C4-464B-AF23-10FEF964D81A}" destId="{01D8BF89-ABCD-4DA8-AF4A-D0988DCD11F7}" srcOrd="6" destOrd="0" presId="urn:microsoft.com/office/officeart/2005/8/layout/radial6"/>
    <dgm:cxn modelId="{6311FE77-631F-4827-A3F0-093402FD54C4}" type="presParOf" srcId="{D9E78948-E8C4-464B-AF23-10FEF964D81A}" destId="{BC92C946-5772-40A5-A492-7993B391763F}" srcOrd="7" destOrd="0" presId="urn:microsoft.com/office/officeart/2005/8/layout/radial6"/>
    <dgm:cxn modelId="{7EC8C057-1901-4316-8671-E5FCDBBDF9D7}" type="presParOf" srcId="{D9E78948-E8C4-464B-AF23-10FEF964D81A}" destId="{15D5EBBD-80DB-4EB9-A79D-DEDA21196365}" srcOrd="8" destOrd="0" presId="urn:microsoft.com/office/officeart/2005/8/layout/radial6"/>
    <dgm:cxn modelId="{CC85170E-B0A3-485F-AAC9-D4F501B46E61}" type="presParOf" srcId="{D9E78948-E8C4-464B-AF23-10FEF964D81A}" destId="{39036A39-4CDF-41D4-89FD-5ECB4076B058}" srcOrd="9" destOrd="0" presId="urn:microsoft.com/office/officeart/2005/8/layout/radial6"/>
    <dgm:cxn modelId="{3D83389C-50E5-4716-ADE0-2678C4199094}" type="presParOf" srcId="{D9E78948-E8C4-464B-AF23-10FEF964D81A}" destId="{0D9E8D09-6FDD-4867-A115-957EB7F13DBE}" srcOrd="10" destOrd="0" presId="urn:microsoft.com/office/officeart/2005/8/layout/radial6"/>
    <dgm:cxn modelId="{684D1817-9C18-4710-B571-06BAFD89BDA7}" type="presParOf" srcId="{D9E78948-E8C4-464B-AF23-10FEF964D81A}" destId="{CDD5128A-287C-47E7-9554-19CD09B32703}" srcOrd="11" destOrd="0" presId="urn:microsoft.com/office/officeart/2005/8/layout/radial6"/>
    <dgm:cxn modelId="{B829760F-1F5B-466E-AA1A-D4821BC11C83}" type="presParOf" srcId="{D9E78948-E8C4-464B-AF23-10FEF964D81A}" destId="{80186C3E-6E1A-4D90-8DF0-2C268B04FC8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86C3E-6E1A-4D90-8DF0-2C268B04FC86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36A39-4CDF-41D4-89FD-5ECB4076B058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8BF89-ABCD-4DA8-AF4A-D0988DCD11F7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0239D-8D9D-4016-9AB9-60FDB4A06D65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660066"/>
        </a:solidFill>
        <a:ln>
          <a:solidFill>
            <a:srgbClr val="6600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5F93E-BAE2-45D0-97DB-06D6C90117F7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Open </a:t>
          </a:r>
          <a:r>
            <a:rPr lang="nl-NL" sz="1900" kern="1200" dirty="0" err="1" smtClean="0"/>
            <a:t>Pedagogy</a:t>
          </a:r>
          <a:endParaRPr lang="nl-NL" sz="1900" kern="1200" dirty="0"/>
        </a:p>
      </dsp:txBody>
      <dsp:txXfrm>
        <a:off x="2539177" y="1523177"/>
        <a:ext cx="1017645" cy="1017645"/>
      </dsp:txXfrm>
    </dsp:sp>
    <dsp:sp modelId="{11F30D26-2A90-4004-A547-CFA1D63D4E8E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1. Open </a:t>
          </a:r>
          <a:r>
            <a:rPr lang="nl-NL" sz="1000" kern="1200" dirty="0" err="1" smtClean="0"/>
            <a:t>Accessible</a:t>
          </a:r>
          <a:r>
            <a:rPr lang="nl-NL" sz="1000" kern="1200" dirty="0" smtClean="0"/>
            <a:t> </a:t>
          </a:r>
          <a:r>
            <a:rPr lang="nl-NL" sz="1000" kern="1200" dirty="0" err="1" smtClean="0"/>
            <a:t>Added</a:t>
          </a:r>
          <a:r>
            <a:rPr lang="nl-NL" sz="1000" kern="1200" dirty="0" smtClean="0"/>
            <a:t> Value</a:t>
          </a:r>
          <a:endParaRPr lang="nl-NL" sz="1000" kern="1200" dirty="0"/>
        </a:p>
      </dsp:txBody>
      <dsp:txXfrm>
        <a:off x="2691824" y="149376"/>
        <a:ext cx="712351" cy="712351"/>
      </dsp:txXfrm>
    </dsp:sp>
    <dsp:sp modelId="{EE82AE80-AE87-4383-BD5F-9D056C11F49A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2. </a:t>
          </a:r>
          <a:r>
            <a:rPr lang="nl-NL" sz="1000" kern="1200" dirty="0" err="1" smtClean="0"/>
            <a:t>Connecting</a:t>
          </a:r>
          <a:r>
            <a:rPr lang="nl-NL" sz="1000" kern="1200" dirty="0" smtClean="0"/>
            <a:t> Open </a:t>
          </a:r>
          <a:r>
            <a:rPr lang="nl-NL" sz="1000" kern="1200" dirty="0" err="1" smtClean="0"/>
            <a:t>Communities</a:t>
          </a:r>
          <a:endParaRPr lang="nl-NL" sz="1000" kern="1200" dirty="0"/>
        </a:p>
      </dsp:txBody>
      <dsp:txXfrm>
        <a:off x="4218271" y="1675824"/>
        <a:ext cx="712351" cy="712351"/>
      </dsp:txXfrm>
    </dsp:sp>
    <dsp:sp modelId="{BC92C946-5772-40A5-A492-7993B391763F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3. </a:t>
          </a:r>
          <a:r>
            <a:rPr lang="nl-NL" sz="1000" kern="1200" dirty="0" err="1" smtClean="0"/>
            <a:t>Create</a:t>
          </a:r>
          <a:r>
            <a:rPr lang="nl-NL" sz="1000" kern="1200" dirty="0" smtClean="0"/>
            <a:t> </a:t>
          </a:r>
          <a:r>
            <a:rPr lang="nl-NL" sz="1000" kern="1200" dirty="0" err="1" smtClean="0"/>
            <a:t>and</a:t>
          </a:r>
          <a:r>
            <a:rPr lang="nl-NL" sz="1000" kern="1200" dirty="0" smtClean="0"/>
            <a:t> Share Knowledge</a:t>
          </a:r>
          <a:endParaRPr lang="nl-NL" sz="1000" kern="1200" dirty="0"/>
        </a:p>
      </dsp:txBody>
      <dsp:txXfrm>
        <a:off x="2691824" y="3202271"/>
        <a:ext cx="712351" cy="712351"/>
      </dsp:txXfrm>
    </dsp:sp>
    <dsp:sp modelId="{0D9E8D09-6FDD-4867-A115-957EB7F13DBE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smtClean="0"/>
            <a:t>4. Learning </a:t>
          </a:r>
          <a:r>
            <a:rPr lang="nl-NL" sz="1000" kern="1200" dirty="0" err="1" smtClean="0"/>
            <a:t>Tasks</a:t>
          </a:r>
          <a:r>
            <a:rPr lang="nl-NL" sz="1000" kern="1200" dirty="0" smtClean="0"/>
            <a:t> </a:t>
          </a:r>
          <a:r>
            <a:rPr lang="nl-NL" sz="1000" kern="1200" dirty="0" err="1" smtClean="0"/>
            <a:t>With</a:t>
          </a:r>
          <a:r>
            <a:rPr lang="nl-NL" sz="1000" kern="1200" dirty="0" smtClean="0"/>
            <a:t> OER</a:t>
          </a:r>
          <a:endParaRPr lang="nl-NL" sz="1000" kern="1200" dirty="0"/>
        </a:p>
      </dsp:txBody>
      <dsp:txXfrm>
        <a:off x="1165376" y="1675824"/>
        <a:ext cx="712351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22-3-2022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643DB-5109-4B1F-B570-E67ACBDCE7D4}" type="datetimeFigureOut">
              <a:rPr lang="nl-NL" smtClean="0"/>
              <a:t>22-3-2022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AE80D-4620-46E7-A34B-5E902F4925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16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err="1" smtClean="0"/>
              <a:t>Title</a:t>
            </a:r>
            <a:r>
              <a:rPr lang="nl-NL" dirty="0" smtClean="0"/>
              <a:t> next page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55613" y="4630341"/>
            <a:ext cx="45270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Footer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5E6AFE3-F4FA-4319-BAF0-4FCC4C19A480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0" y="4332039"/>
            <a:ext cx="1799135" cy="703143"/>
          </a:xfrm>
          <a:prstGeom prst="rect">
            <a:avLst/>
          </a:prstGeom>
        </p:spPr>
      </p:pic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3" y="4944192"/>
            <a:ext cx="481534" cy="1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55613" y="4630341"/>
            <a:ext cx="45270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Footer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55613" y="4630341"/>
            <a:ext cx="45270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Footer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15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al_interna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076" cy="5143499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12578" y="4630341"/>
            <a:ext cx="5746004" cy="27384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Footer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 err="1" smtClean="0"/>
              <a:t>Title</a:t>
            </a:r>
            <a:r>
              <a:rPr lang="nl-NL" dirty="0" smtClean="0"/>
              <a:t> of </a:t>
            </a:r>
            <a:r>
              <a:rPr lang="nl-NL" dirty="0" err="1" smtClean="0"/>
              <a:t>presentation</a:t>
            </a:r>
            <a:endParaRPr lang="nl-NL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3" y="3987053"/>
            <a:ext cx="2391506" cy="9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iversal-interna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076" cy="5143499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02114" y="4630341"/>
            <a:ext cx="5456467" cy="273844"/>
          </a:xfrm>
          <a:prstGeom prst="rect">
            <a:avLst/>
          </a:prstGeom>
        </p:spPr>
        <p:txBody>
          <a:bodyPr/>
          <a:lstStyle/>
          <a:p>
            <a:r>
              <a:rPr lang="nl-NL" dirty="0" err="1" smtClean="0"/>
              <a:t>Footer</a:t>
            </a:r>
            <a:endParaRPr lang="nl-NL" dirty="0" smtClean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‹#›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112578" y="1400775"/>
            <a:ext cx="6763408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12578" y="2221509"/>
            <a:ext cx="6763408" cy="2874582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09492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" y="0"/>
            <a:ext cx="9132634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err="1" smtClean="0"/>
              <a:t>Title</a:t>
            </a:r>
            <a:r>
              <a:rPr lang="nl-NL" dirty="0" smtClean="0"/>
              <a:t> of </a:t>
            </a:r>
            <a:r>
              <a:rPr lang="nl-NL" dirty="0" err="1" smtClean="0"/>
              <a:t>presentation</a:t>
            </a:r>
            <a:r>
              <a:rPr lang="nl-NL" dirty="0" smtClean="0"/>
              <a:t>, </a:t>
            </a:r>
            <a:r>
              <a:rPr lang="nl-NL" dirty="0" err="1" smtClean="0"/>
              <a:t>Arial</a:t>
            </a:r>
            <a:r>
              <a:rPr lang="nl-NL" dirty="0" smtClean="0"/>
              <a:t> 32pt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55613" y="4630341"/>
            <a:ext cx="452707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Footer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30" r:id="rId4"/>
    <p:sldLayoutId id="2147483831" r:id="rId5"/>
    <p:sldLayoutId id="2147483832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eyZH1vwEr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erworldmap.org/resource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amenhbovpk.blogspot.com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re.eun.org/wp/LRE_White_paper_003.pdf" TargetMode="External"/><Relationship Id="rId2" Type="http://schemas.openxmlformats.org/officeDocument/2006/relationships/hyperlink" Target="https://iastate.pressbooks.pub/oerstarterkit/chapter/introduction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jl4d.org/index.php/ejl4d/article/view/511" TargetMode="External"/><Relationship Id="rId4" Type="http://schemas.openxmlformats.org/officeDocument/2006/relationships/hyperlink" Target="https://doi.org/10.1080/10494820.2020.1839507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bertschuwer.nl/?page_id=309" TargetMode="External"/><Relationship Id="rId3" Type="http://schemas.openxmlformats.org/officeDocument/2006/relationships/hyperlink" Target="https://www.oercommons.org/" TargetMode="External"/><Relationship Id="rId7" Type="http://schemas.openxmlformats.org/officeDocument/2006/relationships/hyperlink" Target="https://www.classcentral.com/" TargetMode="External"/><Relationship Id="rId2" Type="http://schemas.openxmlformats.org/officeDocument/2006/relationships/hyperlink" Target="https://lumenlearning.com/cours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.saylor.org/" TargetMode="External"/><Relationship Id="rId5" Type="http://schemas.openxmlformats.org/officeDocument/2006/relationships/hyperlink" Target="https://www.orca.nrw/" TargetMode="External"/><Relationship Id="rId4" Type="http://schemas.openxmlformats.org/officeDocument/2006/relationships/hyperlink" Target="https://openstax.org/" TargetMode="External"/><Relationship Id="rId9" Type="http://schemas.openxmlformats.org/officeDocument/2006/relationships/hyperlink" Target="https://www.robertschuwer.nl/?page_id=2441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iheduc.2017.08.002" TargetMode="External"/><Relationship Id="rId13" Type="http://schemas.openxmlformats.org/officeDocument/2006/relationships/hyperlink" Target="https://unesdoc.unesco.org/ark:/48223/pf0000373755" TargetMode="External"/><Relationship Id="rId3" Type="http://schemas.openxmlformats.org/officeDocument/2006/relationships/hyperlink" Target="http://dx.doi.org/10.5944/openpraxis.9.2.571" TargetMode="External"/><Relationship Id="rId7" Type="http://schemas.openxmlformats.org/officeDocument/2006/relationships/hyperlink" Target="https://doi.org/10.5944/openpraxis.13.2.125" TargetMode="External"/><Relationship Id="rId12" Type="http://schemas.openxmlformats.org/officeDocument/2006/relationships/hyperlink" Target="https://www.robertschuwer.nl/?p=3267" TargetMode="External"/><Relationship Id="rId2" Type="http://schemas.openxmlformats.org/officeDocument/2006/relationships/hyperlink" Target="https://jime.open.ac.uk/articles/10.5334/jime.510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asis.col.org/bitstream/handle/11599/3455/2019_Guideliness_OER_Policy_final_COL_web.pdf" TargetMode="External"/><Relationship Id="rId11" Type="http://schemas.openxmlformats.org/officeDocument/2006/relationships/hyperlink" Target="https://www.robertschuwer.nl/?p=3184" TargetMode="External"/><Relationship Id="rId5" Type="http://schemas.openxmlformats.org/officeDocument/2006/relationships/hyperlink" Target="https://www.versnellingsplan.nl/wp-content/uploads/2021/09/Rapport-zone-digitale-leermaterialen-in-hoger-onderwijs.pdf" TargetMode="External"/><Relationship Id="rId15" Type="http://schemas.openxmlformats.org/officeDocument/2006/relationships/hyperlink" Target="https://www.robertschuwer.nl/download/trendreport2015EN.pdf" TargetMode="External"/><Relationship Id="rId10" Type="http://schemas.openxmlformats.org/officeDocument/2006/relationships/hyperlink" Target="https://doi.org/10.19173/irrodl.v19i3.3390" TargetMode="External"/><Relationship Id="rId4" Type="http://schemas.openxmlformats.org/officeDocument/2006/relationships/hyperlink" Target="https://www.robertschuwer.nl/download/OpenPedagogyNL.pdf" TargetMode="External"/><Relationship Id="rId9" Type="http://schemas.openxmlformats.org/officeDocument/2006/relationships/hyperlink" Target="https://www.robertschuwer.nl/download/Reuse_of_OER_OP.pdf" TargetMode="External"/><Relationship Id="rId14" Type="http://schemas.openxmlformats.org/officeDocument/2006/relationships/hyperlink" Target="http://opencontent.org/definition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pace.american.edu/oer101/" TargetMode="External"/><Relationship Id="rId2" Type="http://schemas.openxmlformats.org/officeDocument/2006/relationships/hyperlink" Target="https://pixabay.com/en/watch-pocket-watch-time-clock-684840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nl/hout-schoolbord-houten-oude-3190203/" TargetMode="External"/><Relationship Id="rId4" Type="http://schemas.openxmlformats.org/officeDocument/2006/relationships/hyperlink" Target="https://commons.wikimedia.org/wiki/File:David_Wiley_in_McKay_School_of_Education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600" y="1209225"/>
            <a:ext cx="6320118" cy="2476500"/>
          </a:xfrm>
        </p:spPr>
        <p:txBody>
          <a:bodyPr/>
          <a:lstStyle/>
          <a:p>
            <a:r>
              <a:rPr lang="en-US" dirty="0" smtClean="0"/>
              <a:t>Everything you always wanted to know about Open Educational Resources</a:t>
            </a:r>
            <a:br>
              <a:rPr lang="en-US" dirty="0" smtClean="0"/>
            </a:br>
            <a:r>
              <a:rPr lang="en-US" sz="2400" dirty="0" smtClean="0"/>
              <a:t>(but were afraid to ask)</a:t>
            </a:r>
            <a:endParaRPr lang="nl-N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73811" y="4328542"/>
            <a:ext cx="281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Robert Schuwer 23-03-2022</a:t>
            </a:r>
            <a:endParaRPr lang="nl-NL" dirty="0">
              <a:solidFill>
                <a:srgbClr val="660066"/>
              </a:solidFill>
            </a:endParaRPr>
          </a:p>
        </p:txBody>
      </p:sp>
      <p:pic>
        <p:nvPicPr>
          <p:cNvPr id="6" name="Picture 2" descr="Logo-ConnEcTEd-Subline-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6" y="1983075"/>
            <a:ext cx="2089798" cy="928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37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0"/>
            <a:ext cx="87439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4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0"/>
            <a:ext cx="87439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Ecosystem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366563" y="4672419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/>
              <a:t>Woert</a:t>
            </a:r>
            <a:r>
              <a:rPr lang="en-US" sz="1000" dirty="0" smtClean="0"/>
              <a:t>, Schuwer &amp; </a:t>
            </a:r>
            <a:r>
              <a:rPr lang="en-US" sz="1000" dirty="0" err="1" smtClean="0"/>
              <a:t>Ouwehand</a:t>
            </a:r>
            <a:r>
              <a:rPr lang="en-US" sz="1000" dirty="0" smtClean="0"/>
              <a:t>, 2015)</a:t>
            </a:r>
            <a:endParaRPr lang="nl-NL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1867"/>
            <a:ext cx="6394917" cy="36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56" y="974144"/>
            <a:ext cx="816251" cy="6303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200821" y="2966029"/>
            <a:ext cx="2498802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5118" y="3644163"/>
            <a:ext cx="8021781" cy="355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07311" y="3873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2909092" y="3873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3710873" y="3873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4512654" y="3873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5314435" y="3873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6116216" y="3873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6917997" y="3873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nl-NL" dirty="0"/>
          </a:p>
        </p:txBody>
      </p:sp>
      <p:sp>
        <p:nvSpPr>
          <p:cNvPr id="16" name="TextBox 15"/>
          <p:cNvSpPr txBox="1"/>
          <p:nvPr/>
        </p:nvSpPr>
        <p:spPr>
          <a:xfrm>
            <a:off x="605118" y="3873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2001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1227207" y="38737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nl-NL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47" y="404828"/>
            <a:ext cx="543731" cy="5437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63" y="224877"/>
            <a:ext cx="874030" cy="804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66" y="2196469"/>
            <a:ext cx="809625" cy="47625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965251" y="2430052"/>
            <a:ext cx="4734373" cy="2617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032" y="674785"/>
            <a:ext cx="950819" cy="2836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468" y="673704"/>
            <a:ext cx="950819" cy="2836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661" y="2601270"/>
            <a:ext cx="1135160" cy="7567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1189" y="103956"/>
            <a:ext cx="948443" cy="9484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570740" y="38704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</a:t>
            </a:r>
            <a:endParaRPr lang="nl-NL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8939" y="2590186"/>
            <a:ext cx="1028974" cy="7870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8197" y="375357"/>
            <a:ext cx="1211581" cy="405640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endCxn id="34" idx="1"/>
          </p:cNvCxnSpPr>
          <p:nvPr/>
        </p:nvCxnSpPr>
        <p:spPr>
          <a:xfrm>
            <a:off x="2932843" y="568011"/>
            <a:ext cx="4565354" cy="1016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Afbeelding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8633" y="957369"/>
            <a:ext cx="514286" cy="4952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122525" y="38592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2075" y="1491837"/>
            <a:ext cx="1471991" cy="594805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3294529" y="1749586"/>
            <a:ext cx="5405094" cy="4474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2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policies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UNESCO SDG 4: “</a:t>
            </a:r>
            <a:r>
              <a:rPr lang="en-US" dirty="0"/>
              <a:t>Ensure inclusive and equitable </a:t>
            </a:r>
            <a:r>
              <a:rPr lang="en-US" b="1" i="1" dirty="0"/>
              <a:t>quality education</a:t>
            </a:r>
            <a:r>
              <a:rPr lang="en-US" dirty="0"/>
              <a:t> and promote lifelong learning opportunities for all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OER is an important tool to reach this goal</a:t>
            </a:r>
          </a:p>
          <a:p>
            <a:r>
              <a:rPr lang="en-US" dirty="0"/>
              <a:t>Policy on OER is needed to coordinate, strengthen, and guide initiatives within a country or institution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54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1026" name="Picture 2" descr="https://www.robertschuwer.nl/wp-content/uploads/2021/07/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1100"/>
            <a:ext cx="57531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93696" y="4458729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(Miao et al, 2019)</a:t>
            </a:r>
            <a:endParaRPr lang="nl-NL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51768"/>
            <a:ext cx="747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</a:t>
            </a:r>
            <a:r>
              <a:rPr lang="en-US" dirty="0"/>
              <a:t>Guidelines on the Development of Open Educational Resources </a:t>
            </a:r>
            <a:r>
              <a:rPr lang="en-US" dirty="0" smtClean="0"/>
              <a:t>Policies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78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Context, context, context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 are always context </a:t>
            </a:r>
            <a:r>
              <a:rPr lang="en-US" dirty="0" err="1" smtClean="0"/>
              <a:t>dependant</a:t>
            </a:r>
            <a:endParaRPr lang="en-US" dirty="0" smtClean="0"/>
          </a:p>
          <a:p>
            <a:r>
              <a:rPr lang="en-US" dirty="0" smtClean="0"/>
              <a:t>Dialogue is key</a:t>
            </a:r>
          </a:p>
          <a:p>
            <a:r>
              <a:rPr lang="en-US" dirty="0" smtClean="0"/>
              <a:t>Other policies can serve as inspiration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5" name="ieyZH1vwEr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8292" y="251628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World Map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2239"/>
            <a:ext cx="7807720" cy="3495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2041" y="4608053"/>
            <a:ext cx="2798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hlinkClick r:id="rId3"/>
              </a:rPr>
              <a:t>https://oerworldmap.org/resource</a:t>
            </a:r>
            <a:r>
              <a:rPr lang="nl-NL" sz="1400" dirty="0" smtClean="0">
                <a:hlinkClick r:id="rId3"/>
              </a:rPr>
              <a:t>/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1111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 for sharing and reuse of OER?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24" y="931522"/>
            <a:ext cx="5647634" cy="410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6884" y="4056375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(Cox &amp; Trotter, 2017</a:t>
            </a:r>
            <a:endParaRPr lang="nl-NL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3630706" y="826994"/>
            <a:ext cx="1721223" cy="948018"/>
          </a:xfrm>
          <a:prstGeom prst="roundRect">
            <a:avLst/>
          </a:prstGeom>
          <a:noFill/>
          <a:ln w="3175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1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Volition: barriers for teachers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dirty="0"/>
              <a:t>Lack of time</a:t>
            </a:r>
          </a:p>
          <a:p>
            <a:pPr fontAlgn="base"/>
            <a:r>
              <a:rPr lang="en-US" dirty="0"/>
              <a:t>Lack of clarity regarding the added value of OER (what’s in it for me)</a:t>
            </a:r>
          </a:p>
          <a:p>
            <a:pPr fontAlgn="base"/>
            <a:r>
              <a:rPr lang="en-US" dirty="0"/>
              <a:t>No perceived recognition and appreciation for sharing OER</a:t>
            </a:r>
          </a:p>
          <a:p>
            <a:pPr fontAlgn="base"/>
            <a:r>
              <a:rPr lang="en-US" dirty="0"/>
              <a:t>Insufficient skills regarding the findability of OER, copyright issues, and the possibilities for using them</a:t>
            </a:r>
          </a:p>
          <a:p>
            <a:pPr fontAlgn="base"/>
            <a:r>
              <a:rPr lang="en-US" dirty="0"/>
              <a:t>Lack of clarity about quality of both retrieved OER and the learning resources to be shared</a:t>
            </a:r>
          </a:p>
          <a:p>
            <a:pPr fontAlgn="base"/>
            <a:r>
              <a:rPr lang="en-US" dirty="0"/>
              <a:t>Insufficient perceived support in the areas of educational technology, ICT, and copyright.</a:t>
            </a:r>
          </a:p>
          <a:p>
            <a:pPr fontAlgn="base"/>
            <a:r>
              <a:rPr lang="en-US" dirty="0"/>
              <a:t>No overall solution. Commercial learning resources are often accompanied by test banks, slides, and other supplementary material. OER often lack an overall solution of this kind.</a:t>
            </a:r>
          </a:p>
          <a:p>
            <a:pPr fontAlgn="base"/>
            <a:endParaRPr lang="en-US" dirty="0"/>
          </a:p>
          <a:p>
            <a:pPr lvl="1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5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190" y="332504"/>
            <a:ext cx="1400000" cy="866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9524" y="4398516"/>
            <a:ext cx="51905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(Schophuizen et al, 2017; Schuwer &amp; Janssen, 2018; Baas et al, </a:t>
            </a:r>
            <a:r>
              <a:rPr lang="en-US" sz="1000" dirty="0" smtClean="0"/>
              <a:t>2019; Schuwer &amp; Janssen, 2021b)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17047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OER 101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Policies and strategies</a:t>
            </a:r>
          </a:p>
          <a:p>
            <a:r>
              <a:rPr lang="en-US" dirty="0"/>
              <a:t>Practices of adoption</a:t>
            </a:r>
          </a:p>
          <a:p>
            <a:r>
              <a:rPr lang="en-US" dirty="0"/>
              <a:t>Some cases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84" y="62866"/>
            <a:ext cx="1864094" cy="50126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86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Volition: barriers for institutions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No control over guaranteeing the quality of learning resources published under the institution’s banner</a:t>
            </a:r>
          </a:p>
          <a:p>
            <a:pPr fontAlgn="base"/>
            <a:r>
              <a:rPr lang="en-US" dirty="0"/>
              <a:t>Uncertainty regarding the added value of OER within the context of the institution</a:t>
            </a:r>
          </a:p>
          <a:p>
            <a:pPr fontAlgn="base"/>
            <a:r>
              <a:rPr lang="en-US" dirty="0"/>
              <a:t>Lack of clarity on how to encourage instructors to adopt OER within their teaching. </a:t>
            </a:r>
            <a:r>
              <a:rPr lang="en-US" dirty="0" smtClean="0"/>
              <a:t>(How to </a:t>
            </a:r>
            <a:r>
              <a:rPr lang="en-US" dirty="0"/>
              <a:t>address sentiments such as “not invented here”, “my content is king”, or “I created it in my own time so the institution does not own it</a:t>
            </a:r>
            <a:r>
              <a:rPr lang="en-US" dirty="0" smtClean="0"/>
              <a:t>”?)</a:t>
            </a:r>
            <a:endParaRPr lang="en-US" dirty="0"/>
          </a:p>
          <a:p>
            <a:pPr fontAlgn="base"/>
            <a:r>
              <a:rPr lang="en-US" dirty="0"/>
              <a:t>Lack of clarity on how adoption of OER can be made sustainable (not dependent on one-off project subsidies).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20</a:t>
            </a:fld>
            <a:endParaRPr lang="nl-NL" dirty="0"/>
          </a:p>
        </p:txBody>
      </p:sp>
      <p:pic>
        <p:nvPicPr>
          <p:cNvPr id="5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190" y="332504"/>
            <a:ext cx="1400000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(generic added value)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</a:t>
            </a:r>
          </a:p>
          <a:p>
            <a:r>
              <a:rPr lang="en-US" dirty="0" smtClean="0"/>
              <a:t>Efficiency</a:t>
            </a:r>
          </a:p>
          <a:p>
            <a:r>
              <a:rPr lang="en-US" dirty="0" smtClean="0"/>
              <a:t>Inclusiveness</a:t>
            </a:r>
          </a:p>
          <a:p>
            <a:r>
              <a:rPr lang="en-US" dirty="0" smtClean="0"/>
              <a:t>Marketing and profiling</a:t>
            </a:r>
          </a:p>
          <a:p>
            <a:r>
              <a:rPr lang="en-US" dirty="0" smtClean="0"/>
              <a:t>(Study) benefits</a:t>
            </a:r>
          </a:p>
          <a:p>
            <a:r>
              <a:rPr lang="en-US" dirty="0" smtClean="0"/>
              <a:t>Research and innovation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504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(derived added value)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Contributing to </a:t>
            </a:r>
            <a:r>
              <a:rPr lang="nl-NL" dirty="0" smtClean="0"/>
              <a:t>flexibilisation</a:t>
            </a:r>
          </a:p>
          <a:p>
            <a:r>
              <a:rPr lang="nl-NL" dirty="0"/>
              <a:t>Cooperation regionally and </a:t>
            </a:r>
            <a:r>
              <a:rPr lang="nl-NL" dirty="0" smtClean="0"/>
              <a:t>internationally</a:t>
            </a:r>
          </a:p>
          <a:p>
            <a:r>
              <a:rPr lang="en-US" dirty="0" smtClean="0"/>
              <a:t>Safeguarding public values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what has been paid for with public money must also be made publicly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Ethical dimensions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839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5860583" y="4655797"/>
            <a:ext cx="1422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(Baas &amp; Schuwer, 2020)</a:t>
            </a:r>
            <a:endParaRPr lang="nl-NL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93" y="224461"/>
            <a:ext cx="6519757" cy="40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 towards ethical dimensions: Open Pedagogy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24</a:t>
            </a:fld>
            <a:endParaRPr lang="nl-NL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99267815"/>
              </p:ext>
            </p:extLst>
          </p:nvPr>
        </p:nvGraphicFramePr>
        <p:xfrm>
          <a:off x="1524000" y="8423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70292" y="4363571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(Jacobi et al, 2019)</a:t>
            </a:r>
            <a:endParaRPr lang="nl-NL" sz="1000" dirty="0"/>
          </a:p>
        </p:txBody>
      </p:sp>
      <p:sp>
        <p:nvSpPr>
          <p:cNvPr id="6" name="Rechthoek 28">
            <a:extLst>
              <a:ext uri="{FF2B5EF4-FFF2-40B4-BE49-F238E27FC236}">
                <a16:creationId xmlns:a16="http://schemas.microsoft.com/office/drawing/2014/main" xmlns="" id="{11ADB407-F8DF-435C-84BD-4B4C4C0ADC06}"/>
              </a:ext>
            </a:extLst>
          </p:cNvPr>
          <p:cNvSpPr/>
          <p:nvPr/>
        </p:nvSpPr>
        <p:spPr>
          <a:xfrm>
            <a:off x="5067202" y="977467"/>
            <a:ext cx="273288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cs typeface="Calibri"/>
              </a:rPr>
              <a:t>Create and share formative test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cs typeface="Calibri"/>
              </a:rPr>
              <a:t>Create a blog, book or reader</a:t>
            </a:r>
            <a:endParaRPr lang="nl-NL" sz="1200" dirty="0"/>
          </a:p>
        </p:txBody>
      </p:sp>
      <p:sp>
        <p:nvSpPr>
          <p:cNvPr id="7" name="Rechthoek 26">
            <a:extLst>
              <a:ext uri="{FF2B5EF4-FFF2-40B4-BE49-F238E27FC236}">
                <a16:creationId xmlns:a16="http://schemas.microsoft.com/office/drawing/2014/main" xmlns="" id="{987E7D55-5FE1-4AA4-B748-C4F342FE7253}"/>
              </a:ext>
            </a:extLst>
          </p:cNvPr>
          <p:cNvSpPr/>
          <p:nvPr/>
        </p:nvSpPr>
        <p:spPr>
          <a:xfrm>
            <a:off x="6546950" y="2643496"/>
            <a:ext cx="268934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cs typeface="Calibri"/>
              </a:rPr>
              <a:t>Work and learn in lab/CoP</a:t>
            </a:r>
            <a:endParaRPr lang="nl-NL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cs typeface="Calibri"/>
              </a:rPr>
              <a:t>Suppelment local news on wikipedia</a:t>
            </a:r>
            <a:endParaRPr lang="nl-NL" sz="1200" dirty="0">
              <a:cs typeface="Calibri"/>
            </a:endParaRPr>
          </a:p>
        </p:txBody>
      </p:sp>
      <p:sp>
        <p:nvSpPr>
          <p:cNvPr id="8" name="Rechthoek 31">
            <a:extLst>
              <a:ext uri="{FF2B5EF4-FFF2-40B4-BE49-F238E27FC236}">
                <a16:creationId xmlns:a16="http://schemas.microsoft.com/office/drawing/2014/main" xmlns="" id="{13A0F51D-2BDB-483C-8561-275DB401107F}"/>
              </a:ext>
            </a:extLst>
          </p:cNvPr>
          <p:cNvSpPr/>
          <p:nvPr/>
        </p:nvSpPr>
        <p:spPr>
          <a:xfrm>
            <a:off x="1690958" y="4152531"/>
            <a:ext cx="2420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cs typeface="Calibri" panose="020F0502020204030204" pitchFamily="34" charset="0"/>
              </a:rPr>
              <a:t>Co-author paper (</a:t>
            </a:r>
            <a:r>
              <a:rPr lang="nl-NL" sz="1200" dirty="0">
                <a:cs typeface="Calibri" panose="020F0502020204030204" pitchFamily="34" charset="0"/>
              </a:rPr>
              <a:t>open science)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cs typeface="Calibri" panose="020F0502020204030204" pitchFamily="34" charset="0"/>
              </a:rPr>
              <a:t>Record knowledge clips on video</a:t>
            </a:r>
            <a:endParaRPr lang="nl-NL" sz="1200" dirty="0">
              <a:cs typeface="Calibri" panose="020F0502020204030204" pitchFamily="34" charset="0"/>
            </a:endParaRPr>
          </a:p>
        </p:txBody>
      </p:sp>
      <p:sp>
        <p:nvSpPr>
          <p:cNvPr id="9" name="Rechthoek 29">
            <a:extLst>
              <a:ext uri="{FF2B5EF4-FFF2-40B4-BE49-F238E27FC236}">
                <a16:creationId xmlns:a16="http://schemas.microsoft.com/office/drawing/2014/main" xmlns="" id="{BE73F266-1B76-4FBD-8D17-C8E58E8E3D14}"/>
              </a:ext>
            </a:extLst>
          </p:cNvPr>
          <p:cNvSpPr/>
          <p:nvPr/>
        </p:nvSpPr>
        <p:spPr>
          <a:xfrm>
            <a:off x="127866" y="2393974"/>
            <a:ext cx="2254143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cs typeface="Calibri"/>
              </a:rPr>
              <a:t>Find and use OER in lesson</a:t>
            </a:r>
            <a:endParaRPr lang="nl-NL" sz="12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cs typeface="Calibri"/>
              </a:rPr>
              <a:t>Create OER reader, each year supplemented by student for students in the next cohort</a:t>
            </a:r>
            <a:endParaRPr lang="nl-NL" sz="12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cs typeface="Calibri"/>
              </a:rPr>
              <a:t>Collaborate on open textbook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 smtClean="0">
                <a:cs typeface="Calibri"/>
              </a:rPr>
              <a:t>Study a MOOC</a:t>
            </a:r>
            <a:endParaRPr lang="nl-NL" sz="1200" dirty="0"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8238" y="1621853"/>
            <a:ext cx="3136180" cy="64633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</a:rPr>
              <a:t>Student agency</a:t>
            </a:r>
            <a:endParaRPr lang="en-US" sz="3600" b="1" cap="none" spc="0" dirty="0">
              <a:ln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93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err="1" smtClean="0"/>
              <a:t>Wikiwijs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 for creating, sharing and finding OER</a:t>
            </a:r>
          </a:p>
          <a:p>
            <a:r>
              <a:rPr lang="en-US" dirty="0" smtClean="0"/>
              <a:t>Initiated by Dutch government 2008</a:t>
            </a:r>
          </a:p>
          <a:p>
            <a:r>
              <a:rPr lang="en-US" dirty="0" smtClean="0"/>
              <a:t>Program 2009-2013</a:t>
            </a:r>
          </a:p>
          <a:p>
            <a:r>
              <a:rPr lang="en-US" dirty="0" smtClean="0"/>
              <a:t>Maintained and extended by </a:t>
            </a:r>
            <a:r>
              <a:rPr lang="en-US" dirty="0" err="1" smtClean="0"/>
              <a:t>Kennisnet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09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26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21"/>
            <a:ext cx="9144000" cy="504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1918" y="21474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148" y="37050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5472" y="31471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3918" y="44944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Together Nursing (2017-2020 and beyond)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Motivation</a:t>
            </a:r>
            <a:endParaRPr lang="en-US" dirty="0"/>
          </a:p>
          <a:p>
            <a:pPr lvl="1"/>
            <a:r>
              <a:rPr lang="en-US" dirty="0"/>
              <a:t>BN2020</a:t>
            </a:r>
          </a:p>
          <a:p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dirty="0" smtClean="0"/>
              <a:t>Quality model</a:t>
            </a:r>
            <a:endParaRPr lang="en-US" dirty="0"/>
          </a:p>
          <a:p>
            <a:pPr lvl="1"/>
            <a:r>
              <a:rPr lang="en-US" dirty="0" smtClean="0"/>
              <a:t>Community of Practice</a:t>
            </a:r>
            <a:endParaRPr lang="en-US" dirty="0"/>
          </a:p>
          <a:p>
            <a:pPr lvl="1"/>
            <a:r>
              <a:rPr lang="en-US" dirty="0" smtClean="0"/>
              <a:t>Creating new OER and curation of third party OER</a:t>
            </a:r>
            <a:endParaRPr lang="en-US" dirty="0"/>
          </a:p>
          <a:p>
            <a:pPr lvl="1"/>
            <a:r>
              <a:rPr lang="en-US" dirty="0" err="1"/>
              <a:t>Wikiwijs</a:t>
            </a:r>
            <a:endParaRPr lang="en-US" dirty="0"/>
          </a:p>
          <a:p>
            <a:r>
              <a:rPr lang="en-US" dirty="0" smtClean="0"/>
              <a:t>Results (October 2020)</a:t>
            </a:r>
            <a:endParaRPr lang="en-US" dirty="0"/>
          </a:p>
          <a:p>
            <a:pPr lvl="1"/>
            <a:r>
              <a:rPr lang="en-US" dirty="0"/>
              <a:t>~ </a:t>
            </a:r>
            <a:r>
              <a:rPr lang="en-US" dirty="0" smtClean="0"/>
              <a:t>1400 OER available</a:t>
            </a:r>
            <a:endParaRPr lang="en-US" dirty="0"/>
          </a:p>
          <a:p>
            <a:pPr lvl="1"/>
            <a:r>
              <a:rPr lang="en-US" dirty="0" smtClean="0"/>
              <a:t>Several hundreds of teachers connected</a:t>
            </a:r>
            <a:endParaRPr lang="en-US" dirty="0"/>
          </a:p>
          <a:p>
            <a:r>
              <a:rPr lang="en-US" dirty="0"/>
              <a:t>More information: </a:t>
            </a:r>
            <a:r>
              <a:rPr lang="en-US" dirty="0">
                <a:hlinkClick r:id="rId2"/>
              </a:rPr>
              <a:t>https://samenhbovpk.blogspot.com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(in Dutch)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32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NDLA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Nasjonal digital læringsarena </a:t>
            </a:r>
            <a:r>
              <a:rPr lang="nn-NO" dirty="0" smtClean="0"/>
              <a:t>(Norwegian </a:t>
            </a:r>
            <a:r>
              <a:rPr lang="nn-NO" dirty="0"/>
              <a:t>Digital Learning </a:t>
            </a:r>
            <a:r>
              <a:rPr lang="nn-NO" dirty="0" smtClean="0"/>
              <a:t>Arena)</a:t>
            </a:r>
          </a:p>
          <a:p>
            <a:r>
              <a:rPr lang="en-US" dirty="0" smtClean="0"/>
              <a:t>Government </a:t>
            </a:r>
            <a:r>
              <a:rPr lang="en-US" dirty="0"/>
              <a:t>agency set up by 18 Norwegian districts to provide high </a:t>
            </a:r>
            <a:r>
              <a:rPr lang="en-US" dirty="0" smtClean="0"/>
              <a:t>quality OER </a:t>
            </a:r>
            <a:r>
              <a:rPr lang="en-US" dirty="0"/>
              <a:t>to secondary </a:t>
            </a:r>
            <a:r>
              <a:rPr lang="en-US" dirty="0" smtClean="0"/>
              <a:t>schools</a:t>
            </a:r>
          </a:p>
          <a:p>
            <a:r>
              <a:rPr lang="en-US" dirty="0" smtClean="0"/>
              <a:t>Budget: 20% of total available from districts</a:t>
            </a:r>
          </a:p>
          <a:p>
            <a:r>
              <a:rPr lang="en-US" dirty="0" smtClean="0"/>
              <a:t>Collaboration with educational institutions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5298142" y="4377018"/>
            <a:ext cx="2897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(Müller, 2021; Janssen &amp; Van </a:t>
            </a:r>
            <a:r>
              <a:rPr lang="en-US" sz="1000" dirty="0" err="1" smtClean="0"/>
              <a:t>Casteren</a:t>
            </a:r>
            <a:r>
              <a:rPr lang="en-US" sz="1000" dirty="0" smtClean="0"/>
              <a:t>, 2020, 34-39)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6566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29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02925"/>
            <a:ext cx="5649109" cy="3745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25986" r="10979" b="26772"/>
          <a:stretch>
            <a:fillRect/>
          </a:stretch>
        </p:blipFill>
        <p:spPr bwMode="auto">
          <a:xfrm>
            <a:off x="3497129" y="4199018"/>
            <a:ext cx="301992" cy="21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 bwMode="auto">
          <a:xfrm>
            <a:off x="3898607" y="4163123"/>
            <a:ext cx="1917245" cy="28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200" b="1" dirty="0"/>
              <a:t>r.schuwer@fontys.nl</a:t>
            </a:r>
          </a:p>
        </p:txBody>
      </p:sp>
    </p:spTree>
    <p:extLst>
      <p:ext uri="{BB962C8B-B14F-4D97-AF65-F5344CB8AC3E}">
        <p14:creationId xmlns:p14="http://schemas.microsoft.com/office/powerpoint/2010/main" val="270587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21" y="705971"/>
            <a:ext cx="3049120" cy="30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3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30</a:t>
            </a:fld>
            <a:endParaRPr lang="nl-N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5825"/>
              </p:ext>
            </p:extLst>
          </p:nvPr>
        </p:nvGraphicFramePr>
        <p:xfrm>
          <a:off x="457198" y="1184025"/>
          <a:ext cx="818253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6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 Introduction to OER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smtClean="0">
                          <a:hlinkClick r:id="rId2"/>
                        </a:rPr>
                        <a:t>https://iastate.pressbooks.pub/oerstarterkit/chapter/introduction/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Critical Evaluation of Quality Criteria and Quality Instruments in OER Repositories for the Encouragement of Effective Teacher Engagement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3"/>
                        </a:rPr>
                        <a:t>http://lre.eun.org/wp/LRE_White_paper_003.pdf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evolution of sustainability models for Open Educational Resources: insights from the literature and experts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4"/>
                        </a:rPr>
                        <a:t>https://doi.org/10.1080/10494820.2020.1839507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 Pedagogy: A Systematic Review of Empirical Findings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5"/>
                        </a:rPr>
                        <a:t>https://jl4d.org/index.php/ejl4d/article/view/511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10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Suggested websites with OER and other open stuff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31</a:t>
            </a:fld>
            <a:endParaRPr lang="nl-N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18012"/>
              </p:ext>
            </p:extLst>
          </p:nvPr>
        </p:nvGraphicFramePr>
        <p:xfrm>
          <a:off x="555810" y="1052046"/>
          <a:ext cx="8292354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8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1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Lumen Learning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 interactive courses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2"/>
                        </a:rPr>
                        <a:t>https://lumenlearning.com/courses/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OERCommons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Public digital library of OER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3"/>
                        </a:rPr>
                        <a:t>https://www.oercommons.org/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OpenStax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Free open textbooks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4"/>
                        </a:rPr>
                        <a:t>https://openstax.org/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ORCA.nrw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Open Resources Campus Nordrhein-Westfalen in Germany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5"/>
                        </a:rPr>
                        <a:t>https://www.orca.nrw/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Saylor.org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Open courses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6"/>
                        </a:rPr>
                        <a:t>https://learn.saylor.org/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Class Central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Search portal for MOOCs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7"/>
                        </a:rPr>
                        <a:t>https://www.classcentral.com/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Collection of websites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Overview of websites with OER resources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8"/>
                        </a:rPr>
                        <a:t>https://www.robertschuwer.nl/?page_id=309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Curated overview of open resources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Overview of websites with free to use, open resources: images, video, audio &amp; miscellaneous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hlinkClick r:id="rId9"/>
                        </a:rPr>
                        <a:t>https://www.robertschuwer.nl/?page_id=2441</a:t>
                      </a:r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557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7" y="895858"/>
            <a:ext cx="8518713" cy="3943349"/>
          </a:xfrm>
          <a:solidFill>
            <a:srgbClr val="FFFFFF"/>
          </a:solidFill>
        </p:spPr>
        <p:txBody>
          <a:bodyPr>
            <a:normAutofit fontScale="25000" lnSpcReduction="20000"/>
          </a:bodyPr>
          <a:lstStyle/>
          <a:p>
            <a:r>
              <a:rPr lang="en-US" sz="4000" dirty="0"/>
              <a:t>Baas, M., </a:t>
            </a:r>
            <a:r>
              <a:rPr lang="en-US" sz="4000" dirty="0" err="1"/>
              <a:t>Admiraal</a:t>
            </a:r>
            <a:r>
              <a:rPr lang="en-US" sz="4000" dirty="0"/>
              <a:t>, W., &amp; Van den Berg, E. (2019). Teachers’ Adoption of Open Educational Resources in Higher Education. </a:t>
            </a:r>
            <a:r>
              <a:rPr lang="en-US" sz="4000" i="1" dirty="0"/>
              <a:t>Journal of Interactive Media in Education, 2019</a:t>
            </a:r>
            <a:r>
              <a:rPr lang="en-US" sz="4000" dirty="0"/>
              <a:t>(1): 9, pp. 1-11. DOI: </a:t>
            </a:r>
            <a:r>
              <a:rPr lang="en-US" sz="4000" dirty="0">
                <a:hlinkClick r:id="rId2"/>
              </a:rPr>
              <a:t>10.5334/jime.510</a:t>
            </a:r>
            <a:endParaRPr lang="en-US" sz="4000" dirty="0" smtClean="0"/>
          </a:p>
          <a:p>
            <a:r>
              <a:rPr lang="en-US" sz="4000" dirty="0" smtClean="0"/>
              <a:t>Cox</a:t>
            </a:r>
            <a:r>
              <a:rPr lang="en-US" sz="4000" dirty="0"/>
              <a:t>, G., &amp; Trotter, H. (2017). An OER framework, heuristic and lens: Tools for understanding lecturers’ adoption of OER. Open Praxis, 9(2), 151-171. </a:t>
            </a:r>
            <a:r>
              <a:rPr lang="en-US" sz="4000" dirty="0" err="1"/>
              <a:t>doi</a:t>
            </a:r>
            <a:r>
              <a:rPr lang="en-US" sz="4000" dirty="0"/>
              <a:t>: </a:t>
            </a:r>
            <a:r>
              <a:rPr lang="en-US" sz="4000" dirty="0">
                <a:hlinkClick r:id="rId3"/>
              </a:rPr>
              <a:t>http://dx.doi.org/10.5944/openpraxis.9.2.571</a:t>
            </a:r>
            <a:endParaRPr lang="en-US" sz="4000" dirty="0"/>
          </a:p>
          <a:p>
            <a:r>
              <a:rPr lang="nl-NL" sz="4000" dirty="0"/>
              <a:t>Jacobi, R., Schuwer, R., Woert, N. (2019). Themauitgave Open Pedagogy. Er is meer Open Pedagogy dan je denkt. SURF, Nederland. </a:t>
            </a:r>
            <a:r>
              <a:rPr lang="nl-NL" sz="4000" dirty="0">
                <a:hlinkClick r:id="rId4"/>
              </a:rPr>
              <a:t>https://</a:t>
            </a:r>
            <a:r>
              <a:rPr lang="nl-NL" sz="4000" dirty="0" smtClean="0">
                <a:hlinkClick r:id="rId4"/>
              </a:rPr>
              <a:t>www.robertschuwer.nl/download/OpenPedagogyNL.pdf</a:t>
            </a:r>
            <a:endParaRPr lang="nl-NL" sz="4000" dirty="0" smtClean="0"/>
          </a:p>
          <a:p>
            <a:r>
              <a:rPr lang="nl-NL" sz="4000" dirty="0" smtClean="0"/>
              <a:t>Janssen</a:t>
            </a:r>
            <a:r>
              <a:rPr lang="nl-NL" sz="4000" dirty="0"/>
              <a:t>, B. &amp; Van Casteren, W. (2020). Digitale leermaterialen in het hoger onderwijs. Onderzoek in opdracht van het Koersteam Versnellingsplan Onderwijsinnovatie met ICT. Utrecht: Versnellingsplan Onderwijsinnovatie met ICT. </a:t>
            </a:r>
            <a:r>
              <a:rPr lang="nl-NL" sz="4000" dirty="0">
                <a:hlinkClick r:id="rId5"/>
              </a:rPr>
              <a:t>https://www.versnellingsplan.nl/wp-content/uploads/2021/09/Rapport-zone-digitale-leermaterialen-in-hoger-onderwijs.pdf</a:t>
            </a:r>
            <a:endParaRPr lang="nl-NL" sz="4000" dirty="0"/>
          </a:p>
          <a:p>
            <a:r>
              <a:rPr lang="en-US" sz="4000" dirty="0"/>
              <a:t>Miao, F., Mishra, S., Orr, D., &amp; Janssen, B. (2019). Guidelines on the development of open educational resources policies. UNESCO Publishing. </a:t>
            </a:r>
            <a:r>
              <a:rPr lang="en-US" sz="4000" dirty="0">
                <a:hlinkClick r:id="rId6"/>
              </a:rPr>
              <a:t>http://oasis.col.org/bitstream/handle/11599/3455/2019_Guideliness_OER_Policy_final_COL_web.pdf</a:t>
            </a:r>
            <a:endParaRPr lang="en-US" sz="4000" dirty="0"/>
          </a:p>
          <a:p>
            <a:r>
              <a:rPr lang="en-US" sz="4000" dirty="0"/>
              <a:t>Müller, F. J. (2021). Say no to reinventing the wheel: How other countries can build on the Norwegian model of state-financed OER to create more inclusive upper secondary schools. </a:t>
            </a:r>
            <a:r>
              <a:rPr lang="en-US" sz="4000" i="1" dirty="0"/>
              <a:t>Open Praxis</a:t>
            </a:r>
            <a:r>
              <a:rPr lang="en-US" sz="4000" dirty="0"/>
              <a:t>, </a:t>
            </a:r>
            <a:r>
              <a:rPr lang="en-US" sz="4000" i="1" dirty="0"/>
              <a:t>13</a:t>
            </a:r>
            <a:r>
              <a:rPr lang="en-US" sz="4000" dirty="0"/>
              <a:t>(2), 213. </a:t>
            </a:r>
            <a:r>
              <a:rPr lang="en-US" sz="4000" dirty="0">
                <a:hlinkClick r:id="rId7"/>
              </a:rPr>
              <a:t>https://</a:t>
            </a:r>
            <a:r>
              <a:rPr lang="en-US" sz="4000" dirty="0" smtClean="0">
                <a:hlinkClick r:id="rId7"/>
              </a:rPr>
              <a:t>doi.org/10.5944/openpraxis.13.2.125</a:t>
            </a:r>
            <a:endParaRPr lang="en-US" sz="4000" dirty="0" smtClean="0"/>
          </a:p>
          <a:p>
            <a:r>
              <a:rPr lang="en-US" sz="4000" dirty="0" smtClean="0"/>
              <a:t>Schophuizen</a:t>
            </a:r>
            <a:r>
              <a:rPr lang="en-US" sz="4000" dirty="0"/>
              <a:t>, M., </a:t>
            </a:r>
            <a:r>
              <a:rPr lang="en-US" sz="4000" dirty="0" err="1"/>
              <a:t>Kreijns</a:t>
            </a:r>
            <a:r>
              <a:rPr lang="en-US" sz="4000" dirty="0"/>
              <a:t>, K., </a:t>
            </a:r>
            <a:r>
              <a:rPr lang="en-US" sz="4000" dirty="0" err="1"/>
              <a:t>Stoyanov</a:t>
            </a:r>
            <a:r>
              <a:rPr lang="en-US" sz="4000" dirty="0"/>
              <a:t>, S., &amp; </a:t>
            </a:r>
            <a:r>
              <a:rPr lang="en-US" sz="4000" dirty="0" err="1"/>
              <a:t>Kalz</a:t>
            </a:r>
            <a:r>
              <a:rPr lang="en-US" sz="4000" dirty="0"/>
              <a:t>, M. (2017). Eliciting the challenges and opportunities organizations face when delivering open online education: A group-concept mapping study. </a:t>
            </a:r>
            <a:r>
              <a:rPr lang="en-US" sz="4000" i="1" dirty="0"/>
              <a:t>The Internet and Higher Education</a:t>
            </a:r>
            <a:r>
              <a:rPr lang="en-US" sz="4000" dirty="0"/>
              <a:t>, </a:t>
            </a:r>
            <a:r>
              <a:rPr lang="en-US" sz="4000" i="1" dirty="0"/>
              <a:t>36</a:t>
            </a:r>
            <a:r>
              <a:rPr lang="en-US" sz="4000" dirty="0"/>
              <a:t>, 1. </a:t>
            </a:r>
            <a:r>
              <a:rPr lang="en-US" sz="4000" dirty="0">
                <a:hlinkClick r:id="rId8"/>
              </a:rPr>
              <a:t>https://doi.org/10.1016/j.iheduc.2017.08.002</a:t>
            </a:r>
            <a:endParaRPr lang="en-US" sz="4000" dirty="0" smtClean="0"/>
          </a:p>
          <a:p>
            <a:r>
              <a:rPr lang="en-US" sz="4000" dirty="0"/>
              <a:t>Baas, M., &amp; Schuwer, R. (2020). What about reuse? A study on the use of open educational resources in Dutch higher education. </a:t>
            </a:r>
            <a:r>
              <a:rPr lang="en-US" sz="4000" i="1" dirty="0"/>
              <a:t>Open Praxis</a:t>
            </a:r>
            <a:r>
              <a:rPr lang="en-US" sz="4000" dirty="0"/>
              <a:t>, </a:t>
            </a:r>
            <a:r>
              <a:rPr lang="en-US" sz="4000" i="1" dirty="0"/>
              <a:t>12</a:t>
            </a:r>
            <a:r>
              <a:rPr lang="en-US" sz="4000" dirty="0"/>
              <a:t>(4), 527.  </a:t>
            </a:r>
            <a:r>
              <a:rPr lang="en-US" sz="4000" dirty="0">
                <a:hlinkClick r:id="rId9"/>
              </a:rPr>
              <a:t>https://</a:t>
            </a:r>
            <a:r>
              <a:rPr lang="en-US" sz="4000" dirty="0" smtClean="0">
                <a:hlinkClick r:id="rId9"/>
              </a:rPr>
              <a:t>www.robertschuwer.nl/download/Reuse_of_OER_OP.pdf</a:t>
            </a:r>
            <a:endParaRPr lang="en-US" sz="4000" dirty="0" smtClean="0"/>
          </a:p>
          <a:p>
            <a:r>
              <a:rPr lang="en-US" sz="4000" dirty="0" smtClean="0"/>
              <a:t>Schuwer</a:t>
            </a:r>
            <a:r>
              <a:rPr lang="en-US" sz="4000" dirty="0"/>
              <a:t>, R., &amp; Janssen, B. (2018). Adoption of Sharing and Reuse of Open Resources by Educators in Higher Education Institutions in the Netherlands: A Qualitative Research of Practices, Motives, and Conditions. The International Review of Research in Open and Distributed Learning, 19(3). </a:t>
            </a:r>
            <a:r>
              <a:rPr lang="en-US" sz="4000" dirty="0">
                <a:hlinkClick r:id="rId10"/>
              </a:rPr>
              <a:t>https://doi.org/10.19173/irrodl.v19i3.3390</a:t>
            </a:r>
            <a:endParaRPr lang="en-US" sz="4000" dirty="0" smtClean="0"/>
          </a:p>
          <a:p>
            <a:r>
              <a:rPr lang="en-US" sz="4000" dirty="0" smtClean="0"/>
              <a:t>Schuwer</a:t>
            </a:r>
            <a:r>
              <a:rPr lang="en-US" sz="4000" dirty="0"/>
              <a:t>, R., &amp; Janssen, B. (2021a). A framework for classifying types of digital learning materials. Blog. </a:t>
            </a:r>
            <a:r>
              <a:rPr lang="en-US" sz="4000" dirty="0">
                <a:hlinkClick r:id="rId11"/>
              </a:rPr>
              <a:t>https://www.robertschuwer.nl/?</a:t>
            </a:r>
            <a:r>
              <a:rPr lang="en-US" sz="4000" dirty="0" smtClean="0">
                <a:hlinkClick r:id="rId11"/>
              </a:rPr>
              <a:t>p=3184</a:t>
            </a:r>
            <a:endParaRPr lang="en-US" sz="4000" dirty="0" smtClean="0"/>
          </a:p>
          <a:p>
            <a:r>
              <a:rPr lang="en-US" sz="4000" dirty="0"/>
              <a:t>Schuwer, R., &amp; Janssen, B. (</a:t>
            </a:r>
            <a:r>
              <a:rPr lang="en-US" sz="4000" dirty="0" smtClean="0"/>
              <a:t>2021b). </a:t>
            </a:r>
            <a:r>
              <a:rPr lang="en-US" sz="4000" dirty="0"/>
              <a:t>The value of and issues surrounding Open Educational </a:t>
            </a:r>
            <a:r>
              <a:rPr lang="en-US" sz="4000" dirty="0" smtClean="0"/>
              <a:t>Resources. </a:t>
            </a:r>
            <a:r>
              <a:rPr lang="en-US" sz="4000" dirty="0"/>
              <a:t>Blog. </a:t>
            </a:r>
            <a:r>
              <a:rPr lang="en-US" sz="4000" dirty="0">
                <a:hlinkClick r:id="rId12"/>
              </a:rPr>
              <a:t>https://www.robertschuwer.nl/?</a:t>
            </a:r>
            <a:r>
              <a:rPr lang="en-US" sz="4000" dirty="0" smtClean="0">
                <a:hlinkClick r:id="rId12"/>
              </a:rPr>
              <a:t>p=3267</a:t>
            </a:r>
            <a:endParaRPr lang="en-US" sz="4000" dirty="0"/>
          </a:p>
          <a:p>
            <a:r>
              <a:rPr lang="en-US" sz="4000" dirty="0"/>
              <a:t>UNESCO (2020). Recommendation on Open Educational Resources (OER). UNESCO, Paris. </a:t>
            </a:r>
            <a:r>
              <a:rPr lang="en-US" sz="4000" dirty="0">
                <a:hlinkClick r:id="rId13"/>
              </a:rPr>
              <a:t>https://unesdoc.unesco.org/ark:/48223/pf0000373755</a:t>
            </a:r>
            <a:endParaRPr lang="en-US" sz="4000" dirty="0"/>
          </a:p>
          <a:p>
            <a:r>
              <a:rPr lang="en-US" sz="4000" dirty="0"/>
              <a:t>Wiley, D. (</a:t>
            </a:r>
            <a:r>
              <a:rPr lang="en-US" sz="4000" dirty="0" err="1"/>
              <a:t>n.d.</a:t>
            </a:r>
            <a:r>
              <a:rPr lang="en-US" sz="4000" dirty="0"/>
              <a:t>). Defining the "Open" in Open Content and Open Educational Resources. </a:t>
            </a:r>
            <a:r>
              <a:rPr lang="nl-NL" sz="4000" dirty="0">
                <a:hlinkClick r:id="rId14"/>
              </a:rPr>
              <a:t>http://opencontent.org/definition/</a:t>
            </a:r>
            <a:endParaRPr lang="nl-NL" sz="4000" dirty="0"/>
          </a:p>
          <a:p>
            <a:r>
              <a:rPr lang="en-US" sz="4000" dirty="0" err="1"/>
              <a:t>Woert</a:t>
            </a:r>
            <a:r>
              <a:rPr lang="en-US" sz="4000" dirty="0"/>
              <a:t>, N. </a:t>
            </a:r>
            <a:r>
              <a:rPr lang="en-US" sz="4000" dirty="0" err="1"/>
              <a:t>vd</a:t>
            </a:r>
            <a:r>
              <a:rPr lang="en-US" sz="4000" dirty="0"/>
              <a:t>, Schuwer, R. &amp; </a:t>
            </a:r>
            <a:r>
              <a:rPr lang="en-US" sz="4000" dirty="0" err="1"/>
              <a:t>Ouwehand</a:t>
            </a:r>
            <a:r>
              <a:rPr lang="en-US" sz="4000" dirty="0"/>
              <a:t>, M. (2015). Connecting various forms of openness: seeking a stronger value proposition. In: Baas, M. et al (</a:t>
            </a:r>
            <a:r>
              <a:rPr lang="en-US" sz="4000" dirty="0" err="1"/>
              <a:t>eds</a:t>
            </a:r>
            <a:r>
              <a:rPr lang="en-US" sz="4000" dirty="0"/>
              <a:t>). </a:t>
            </a:r>
            <a:r>
              <a:rPr lang="en-US" sz="4000" dirty="0" err="1" smtClean="0"/>
              <a:t>Trendreport</a:t>
            </a:r>
            <a:r>
              <a:rPr lang="en-US" sz="4000" dirty="0" smtClean="0"/>
              <a:t> </a:t>
            </a:r>
            <a:r>
              <a:rPr lang="en-US" sz="4000" dirty="0"/>
              <a:t>open </a:t>
            </a:r>
            <a:r>
              <a:rPr lang="en-US" sz="4000" dirty="0" smtClean="0"/>
              <a:t>and </a:t>
            </a:r>
            <a:r>
              <a:rPr lang="en-US" sz="4000" dirty="0"/>
              <a:t>online </a:t>
            </a:r>
            <a:r>
              <a:rPr lang="en-US" sz="4000" dirty="0" smtClean="0"/>
              <a:t>education </a:t>
            </a:r>
            <a:r>
              <a:rPr lang="en-US" sz="4000" dirty="0"/>
              <a:t>2015. SURF, Nederland, p. 54-62. </a:t>
            </a:r>
            <a:r>
              <a:rPr lang="en-US" sz="4000" dirty="0">
                <a:hlinkClick r:id="rId15"/>
              </a:rPr>
              <a:t>https://</a:t>
            </a:r>
            <a:r>
              <a:rPr lang="en-US" sz="4000" dirty="0" smtClean="0">
                <a:hlinkClick r:id="rId15"/>
              </a:rPr>
              <a:t>www.robertschuwer.nl/download/trendreport2015EN.pdf</a:t>
            </a:r>
            <a:endParaRPr lang="en-US" sz="40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10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Colophon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17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/>
              <a:t>Images</a:t>
            </a:r>
            <a:endParaRPr lang="en-US" sz="1200" dirty="0"/>
          </a:p>
          <a:p>
            <a:r>
              <a:rPr lang="nl-NL" sz="1200" dirty="0"/>
              <a:t>Pocketwatch. CC0 BRRT </a:t>
            </a:r>
            <a:r>
              <a:rPr lang="nl-NL" sz="1200" dirty="0">
                <a:hlinkClick r:id="rId2"/>
              </a:rPr>
              <a:t>https://pixabay.com/en/watch-pocket-watch-time-clock-684840/</a:t>
            </a:r>
            <a:endParaRPr lang="nl-NL" sz="1200" dirty="0"/>
          </a:p>
          <a:p>
            <a:r>
              <a:rPr lang="en-US" sz="1200" dirty="0"/>
              <a:t>OER101. CC BY-NC-SA David Rose. </a:t>
            </a:r>
            <a:r>
              <a:rPr lang="nl-NL" sz="1200" dirty="0">
                <a:hlinkClick r:id="rId3"/>
              </a:rPr>
              <a:t>https://edspace.american.edu/oer101/</a:t>
            </a:r>
            <a:endParaRPr lang="nl-NL" sz="1200" dirty="0"/>
          </a:p>
          <a:p>
            <a:r>
              <a:rPr lang="en-US" sz="1200" dirty="0"/>
              <a:t>David Wiley. CC BY </a:t>
            </a:r>
            <a:r>
              <a:rPr lang="nl-NL" sz="1200" dirty="0"/>
              <a:t>Mark A. Philbrick. </a:t>
            </a:r>
            <a:r>
              <a:rPr lang="nl-NL" sz="1200" dirty="0">
                <a:hlinkClick r:id="rId4"/>
              </a:rPr>
              <a:t>https://commons.wikimedia.org/wiki/File:David_Wiley_in_McKay_School_of_Education.jpg</a:t>
            </a:r>
            <a:endParaRPr lang="nl-NL" sz="1200" dirty="0"/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you. CC0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RawPixel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https://pixabay.com/nl/hout-schoolbord-houten-oude-3190203/</a:t>
            </a:r>
            <a:endParaRPr lang="en-US" sz="1200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nl-NL" sz="3600" dirty="0"/>
          </a:p>
          <a:p>
            <a:endParaRPr lang="en-US" sz="3600" b="1" dirty="0"/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98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dirty="0" smtClean="0"/>
              <a:t>What are learning resources (materials)?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7458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 smtClean="0">
                <a:solidFill>
                  <a:srgbClr val="FF0000"/>
                </a:solidFill>
              </a:rPr>
              <a:t>Learning </a:t>
            </a:r>
            <a:r>
              <a:rPr lang="en-US" i="1" dirty="0">
                <a:solidFill>
                  <a:srgbClr val="FF0000"/>
                </a:solidFill>
              </a:rPr>
              <a:t>resources</a:t>
            </a:r>
            <a:r>
              <a:rPr lang="en-US" i="1" dirty="0"/>
              <a:t> are a subset of educational tools. </a:t>
            </a:r>
            <a:r>
              <a:rPr lang="en-US" i="1" dirty="0">
                <a:solidFill>
                  <a:srgbClr val="FF0000"/>
                </a:solidFill>
              </a:rPr>
              <a:t>Educational tools</a:t>
            </a:r>
            <a:r>
              <a:rPr lang="en-US" i="1" dirty="0"/>
              <a:t> include anything used by instructors and/or students (including computers, electronic learning environments and smart boards) in and for the purpose of teaching or learning. The term learning resources refers only to learning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i="1" dirty="0"/>
              <a:t> in a particular form (textual, visual, auditory, or a mix of these forms</a:t>
            </a:r>
            <a:r>
              <a:rPr lang="en-US" i="1" dirty="0" smtClean="0"/>
              <a:t>)”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6295143" y="4407933"/>
            <a:ext cx="1824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nl-NL" sz="1000" dirty="0"/>
              <a:t>Janssen &amp; Van Casteren, 2020</a:t>
            </a:r>
            <a:r>
              <a:rPr lang="en-US" sz="1000" dirty="0" smtClean="0"/>
              <a:t>)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96711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dirty="0" smtClean="0"/>
              <a:t>What are Open Educational Resources (OER)?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745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Open Educational Resources (OER) are learning, teaching and research materials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any format and medium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reside in the public domain or are under copyright that have been released under an open license,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>
                <a:solidFill>
                  <a:srgbClr val="FF0000"/>
                </a:solidFill>
              </a:rPr>
              <a:t>permit no-cost access,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re-use</a:t>
            </a:r>
            <a:r>
              <a:rPr lang="en-US" dirty="0">
                <a:solidFill>
                  <a:srgbClr val="FF0000"/>
                </a:solidFill>
              </a:rPr>
              <a:t>, re-purpose, adaptation and redistribution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others</a:t>
            </a:r>
            <a:r>
              <a:rPr lang="en-US" dirty="0" smtClean="0"/>
              <a:t>.”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6773846" y="4407933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nl-NL" sz="1000" dirty="0" smtClean="0"/>
              <a:t>UNESCO, </a:t>
            </a:r>
            <a:r>
              <a:rPr lang="nl-NL" sz="1000" dirty="0"/>
              <a:t>2020</a:t>
            </a:r>
            <a:r>
              <a:rPr lang="en-US" sz="1000" dirty="0" smtClean="0"/>
              <a:t>)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15016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dirty="0" smtClean="0"/>
              <a:t>What rights?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070335" cy="2874582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5R</a:t>
            </a:r>
          </a:p>
          <a:p>
            <a:pPr lvl="1"/>
            <a:r>
              <a:rPr lang="nl-NL" dirty="0" smtClean="0"/>
              <a:t>Retain</a:t>
            </a:r>
            <a:endParaRPr lang="nl-NL" dirty="0"/>
          </a:p>
          <a:p>
            <a:pPr lvl="1"/>
            <a:r>
              <a:rPr lang="nl-NL" dirty="0" smtClean="0"/>
              <a:t>Reuse</a:t>
            </a:r>
          </a:p>
          <a:p>
            <a:pPr lvl="1"/>
            <a:r>
              <a:rPr lang="nl-NL" dirty="0" smtClean="0"/>
              <a:t>Revise</a:t>
            </a:r>
            <a:endParaRPr lang="nl-NL" dirty="0"/>
          </a:p>
          <a:p>
            <a:pPr lvl="1"/>
            <a:r>
              <a:rPr lang="nl-NL" dirty="0"/>
              <a:t>Remix </a:t>
            </a:r>
            <a:endParaRPr lang="nl-NL" dirty="0" smtClean="0"/>
          </a:p>
          <a:p>
            <a:pPr lvl="1"/>
            <a:r>
              <a:rPr lang="nl-NL" dirty="0" smtClean="0"/>
              <a:t>Redistribute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Open license: </a:t>
            </a:r>
          </a:p>
          <a:p>
            <a:pPr lvl="1"/>
            <a:r>
              <a:rPr lang="nl-NL" dirty="0" smtClean="0"/>
              <a:t>Conditions to exercise the rights</a:t>
            </a:r>
            <a:endParaRPr lang="nl-NL" dirty="0"/>
          </a:p>
          <a:p>
            <a:pPr lvl="1"/>
            <a:r>
              <a:rPr lang="nl-NL" dirty="0"/>
              <a:t>Creative Commons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35" y="510988"/>
            <a:ext cx="2272554" cy="3408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6258" y="4422659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(Wiley, </a:t>
            </a:r>
            <a:r>
              <a:rPr lang="en-US" sz="1000" dirty="0" err="1" smtClean="0"/>
              <a:t>n.d.</a:t>
            </a:r>
            <a:r>
              <a:rPr lang="en-US" sz="1000" dirty="0" smtClean="0"/>
              <a:t>)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3554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dirty="0" smtClean="0"/>
              <a:t>Creative Commons Licenses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27847"/>
            <a:ext cx="3623982" cy="46674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660066"/>
                </a:solidFill>
              </a:rPr>
              <a:t>4 building blocks</a:t>
            </a:r>
            <a:endParaRPr lang="nl-NL" sz="2000" b="1" dirty="0">
              <a:solidFill>
                <a:srgbClr val="660066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6992"/>
            <a:ext cx="720000" cy="7200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7754"/>
            <a:ext cx="720000" cy="720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36612"/>
            <a:ext cx="720000" cy="720000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7373"/>
            <a:ext cx="720000" cy="720000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1265207" y="1394588"/>
            <a:ext cx="234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Attribution</a:t>
            </a:r>
          </a:p>
          <a:p>
            <a:pPr algn="ctr"/>
            <a:r>
              <a:rPr lang="nl-NL" b="1" dirty="0" smtClean="0"/>
              <a:t>(BY)</a:t>
            </a:r>
            <a:endParaRPr lang="nl-NL" b="1" dirty="0"/>
          </a:p>
        </p:txBody>
      </p:sp>
      <p:sp>
        <p:nvSpPr>
          <p:cNvPr id="12" name="Tekstvak 15"/>
          <p:cNvSpPr txBox="1"/>
          <p:nvPr/>
        </p:nvSpPr>
        <p:spPr>
          <a:xfrm>
            <a:off x="1265207" y="2154207"/>
            <a:ext cx="234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Share Alike</a:t>
            </a:r>
          </a:p>
          <a:p>
            <a:pPr algn="ctr"/>
            <a:r>
              <a:rPr lang="nl-NL" b="1" dirty="0" smtClean="0"/>
              <a:t>(SA)</a:t>
            </a:r>
            <a:endParaRPr lang="nl-NL" b="1" dirty="0"/>
          </a:p>
        </p:txBody>
      </p:sp>
      <p:sp>
        <p:nvSpPr>
          <p:cNvPr id="13" name="Tekstvak 17"/>
          <p:cNvSpPr txBox="1"/>
          <p:nvPr/>
        </p:nvSpPr>
        <p:spPr>
          <a:xfrm>
            <a:off x="1265207" y="2913826"/>
            <a:ext cx="234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Non Commercial</a:t>
            </a:r>
          </a:p>
          <a:p>
            <a:pPr algn="ctr"/>
            <a:r>
              <a:rPr lang="nl-NL" b="1" dirty="0" smtClean="0"/>
              <a:t>(NC)</a:t>
            </a:r>
            <a:endParaRPr lang="nl-NL" b="1" dirty="0"/>
          </a:p>
        </p:txBody>
      </p:sp>
      <p:sp>
        <p:nvSpPr>
          <p:cNvPr id="14" name="Tekstvak 18"/>
          <p:cNvSpPr txBox="1"/>
          <p:nvPr/>
        </p:nvSpPr>
        <p:spPr>
          <a:xfrm>
            <a:off x="1646313" y="3673446"/>
            <a:ext cx="1579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 smtClean="0"/>
              <a:t>No Derivatives</a:t>
            </a:r>
          </a:p>
          <a:p>
            <a:pPr algn="ctr"/>
            <a:r>
              <a:rPr lang="nl-NL" b="1" dirty="0" smtClean="0"/>
              <a:t>(ND)</a:t>
            </a:r>
            <a:endParaRPr lang="nl-NL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34" y="1274928"/>
            <a:ext cx="5421664" cy="2998858"/>
          </a:xfrm>
          <a:prstGeom prst="rect">
            <a:avLst/>
          </a:prstGeom>
        </p:spPr>
      </p:pic>
      <p:grpSp>
        <p:nvGrpSpPr>
          <p:cNvPr id="16" name="Groep 29"/>
          <p:cNvGrpSpPr/>
          <p:nvPr/>
        </p:nvGrpSpPr>
        <p:grpSpPr>
          <a:xfrm>
            <a:off x="4956312" y="1063624"/>
            <a:ext cx="2484783" cy="3475245"/>
            <a:chOff x="2915478" y="4319777"/>
            <a:chExt cx="543340" cy="623284"/>
          </a:xfrm>
        </p:grpSpPr>
        <p:cxnSp>
          <p:nvCxnSpPr>
            <p:cNvPr id="17" name="Rechte verbindingslijn 22"/>
            <p:cNvCxnSpPr/>
            <p:nvPr/>
          </p:nvCxnSpPr>
          <p:spPr>
            <a:xfrm flipH="1">
              <a:off x="2915478" y="4319777"/>
              <a:ext cx="6626" cy="6232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Rechte verbindingslijn 23"/>
            <p:cNvCxnSpPr/>
            <p:nvPr/>
          </p:nvCxnSpPr>
          <p:spPr>
            <a:xfrm flipH="1">
              <a:off x="2915478" y="4356612"/>
              <a:ext cx="543340" cy="5864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Rechte verbindingslijn met pijl 28"/>
            <p:cNvCxnSpPr/>
            <p:nvPr/>
          </p:nvCxnSpPr>
          <p:spPr>
            <a:xfrm>
              <a:off x="3458818" y="4356612"/>
              <a:ext cx="0" cy="5864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Tekstvak 30"/>
          <p:cNvSpPr txBox="1"/>
          <p:nvPr/>
        </p:nvSpPr>
        <p:spPr>
          <a:xfrm>
            <a:off x="5036051" y="899673"/>
            <a:ext cx="121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Most open</a:t>
            </a:r>
            <a:endParaRPr lang="nl-NL" b="1" dirty="0"/>
          </a:p>
        </p:txBody>
      </p:sp>
      <p:sp>
        <p:nvSpPr>
          <p:cNvPr id="21" name="Tekstvak 31"/>
          <p:cNvSpPr txBox="1"/>
          <p:nvPr/>
        </p:nvSpPr>
        <p:spPr>
          <a:xfrm>
            <a:off x="6434156" y="4556093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Least open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2602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licenses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506" y="1200151"/>
            <a:ext cx="6656294" cy="416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CC0: no conditions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9" y="1195488"/>
            <a:ext cx="1195129" cy="421200"/>
          </a:xfrm>
          <a:prstGeom prst="rect">
            <a:avLst/>
          </a:prstGeom>
        </p:spPr>
      </p:pic>
      <p:pic>
        <p:nvPicPr>
          <p:cNvPr id="6" name="Afbeelding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9" y="1841812"/>
            <a:ext cx="1195200" cy="421355"/>
          </a:xfrm>
          <a:prstGeom prst="rect">
            <a:avLst/>
          </a:prstGeom>
        </p:spPr>
      </p:pic>
      <p:pic>
        <p:nvPicPr>
          <p:cNvPr id="8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29" y="2331181"/>
            <a:ext cx="1195200" cy="74700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30506" y="1840185"/>
            <a:ext cx="6656294" cy="416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Public Domain: no conditions (by law after a specific time)</a:t>
            </a:r>
            <a:endParaRPr lang="nl-NL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30506" y="2543914"/>
            <a:ext cx="6656294" cy="416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©: No rights without permission of the owner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924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E6AFE3-F4FA-4319-BAF0-4FCC4C19A480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0"/>
            <a:ext cx="8743949" cy="51435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5400000">
            <a:off x="7999965" y="4263730"/>
            <a:ext cx="16417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(Schuwer &amp; Janssen, 2021a)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77797263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76120ED9F7EF44A6A4967529D0587A" ma:contentTypeVersion="16" ma:contentTypeDescription="Ein neues Dokument erstellen." ma:contentTypeScope="" ma:versionID="39af6a4578a3367ed0f98a8d934b0113">
  <xsd:schema xmlns:xsd="http://www.w3.org/2001/XMLSchema" xmlns:xs="http://www.w3.org/2001/XMLSchema" xmlns:p="http://schemas.microsoft.com/office/2006/metadata/properties" xmlns:ns2="304d307f-a0c1-4168-bb3b-c2c5b8fb90d7" xmlns:ns3="3b5b3c23-6285-4a1e-b1fa-8b512ea75eac" targetNamespace="http://schemas.microsoft.com/office/2006/metadata/properties" ma:root="true" ma:fieldsID="3337d130486db63e73e4c4d7090cf4fd" ns2:_="" ns3:_="">
    <xsd:import namespace="304d307f-a0c1-4168-bb3b-c2c5b8fb90d7"/>
    <xsd:import namespace="3b5b3c23-6285-4a1e-b1fa-8b512ea75e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d307f-a0c1-4168-bb3b-c2c5b8fb9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feaaf634-4b9e-4253-9381-7ec3e7ad45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b3c23-6285-4a1e-b1fa-8b512ea75ea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9a78f0f-83aa-48d9-ad8f-ebac15d59d16}" ma:internalName="TaxCatchAll" ma:showField="CatchAllData" ma:web="3b5b3c23-6285-4a1e-b1fa-8b512ea75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5b3c23-6285-4a1e-b1fa-8b512ea75eac" xsi:nil="true"/>
    <lcf76f155ced4ddcb4097134ff3c332f xmlns="304d307f-a0c1-4168-bb3b-c2c5b8fb90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C6C23D-480B-4D4E-8660-7ABA22668CE8}"/>
</file>

<file path=customXml/itemProps2.xml><?xml version="1.0" encoding="utf-8"?>
<ds:datastoreItem xmlns:ds="http://schemas.openxmlformats.org/officeDocument/2006/customXml" ds:itemID="{51796AC5-8ECD-4F41-9629-FE4CAE13D167}"/>
</file>

<file path=customXml/itemProps3.xml><?xml version="1.0" encoding="utf-8"?>
<ds:datastoreItem xmlns:ds="http://schemas.openxmlformats.org/officeDocument/2006/customXml" ds:itemID="{ED014FCF-A0F0-4C4D-8817-43DA8978EB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1165</Words>
  <Application>Microsoft Office PowerPoint</Application>
  <PresentationFormat>On-screen Show (16:9)</PresentationFormat>
  <Paragraphs>247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Universal</vt:lpstr>
      <vt:lpstr>Everything you always wanted to know about Open Educational Resources (but were afraid to ask)</vt:lpstr>
      <vt:lpstr>Agenda</vt:lpstr>
      <vt:lpstr>PowerPoint Presentation</vt:lpstr>
      <vt:lpstr>What are learning resources (materials)?</vt:lpstr>
      <vt:lpstr>What are Open Educational Resources (OER)?</vt:lpstr>
      <vt:lpstr>What rights?</vt:lpstr>
      <vt:lpstr>Creative Commons Licenses</vt:lpstr>
      <vt:lpstr>Other licenses</vt:lpstr>
      <vt:lpstr>PowerPoint Presentation</vt:lpstr>
      <vt:lpstr>PowerPoint Presentation</vt:lpstr>
      <vt:lpstr>PowerPoint Presentation</vt:lpstr>
      <vt:lpstr>Open Ecosystem</vt:lpstr>
      <vt:lpstr>PowerPoint Presentation</vt:lpstr>
      <vt:lpstr>Open policies</vt:lpstr>
      <vt:lpstr>Framework</vt:lpstr>
      <vt:lpstr>Context, context, context</vt:lpstr>
      <vt:lpstr>OER World Map</vt:lpstr>
      <vt:lpstr>What is needed for sharing and reuse of OER?</vt:lpstr>
      <vt:lpstr>Volition: barriers for teachers</vt:lpstr>
      <vt:lpstr>Volition: barriers for institutions</vt:lpstr>
      <vt:lpstr>Motivations (generic added value)</vt:lpstr>
      <vt:lpstr>Motivations (derived added value)</vt:lpstr>
      <vt:lpstr>PowerPoint Presentation</vt:lpstr>
      <vt:lpstr>Trend towards ethical dimensions: Open Pedagogy</vt:lpstr>
      <vt:lpstr>Case Wikiwijs</vt:lpstr>
      <vt:lpstr>PowerPoint Presentation</vt:lpstr>
      <vt:lpstr>Case Together Nursing (2017-2020 and beyond)</vt:lpstr>
      <vt:lpstr>Case NDLA</vt:lpstr>
      <vt:lpstr>PowerPoint Presentation</vt:lpstr>
      <vt:lpstr>Suggested readings</vt:lpstr>
      <vt:lpstr>Suggested websites with OER and other open stuff</vt:lpstr>
      <vt:lpstr>References</vt:lpstr>
      <vt:lpstr>Colophon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van Brink</dc:creator>
  <cp:lastModifiedBy>Robert Schuwer</cp:lastModifiedBy>
  <cp:revision>65</cp:revision>
  <cp:lastPrinted>2014-08-19T14:33:34Z</cp:lastPrinted>
  <dcterms:created xsi:type="dcterms:W3CDTF">2014-08-06T13:54:14Z</dcterms:created>
  <dcterms:modified xsi:type="dcterms:W3CDTF">2022-03-22T07:50:38Z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0x010100C776120ED9F7EF44A6A4967529D0587A</vt:lpwstr>
  </property>
</Properties>
</file>